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3"/>
    <p:sldMasterId id="2147483672" r:id="rId4"/>
    <p:sldMasterId id="2147483677" r:id="rId5"/>
    <p:sldMasterId id="2147483680" r:id="rId6"/>
    <p:sldMasterId id="2147483694" r:id="rId7"/>
    <p:sldMasterId id="2147483707" r:id="rId8"/>
    <p:sldMasterId id="2147483716" r:id="rId9"/>
  </p:sldMasterIdLst>
  <p:notesMasterIdLst>
    <p:notesMasterId r:id="rId20"/>
  </p:notesMasterIdLst>
  <p:handoutMasterIdLst>
    <p:handoutMasterId r:id="rId77"/>
  </p:handoutMasterIdLst>
  <p:sldIdLst>
    <p:sldId id="1929" r:id="rId10"/>
    <p:sldId id="1931" r:id="rId11"/>
    <p:sldId id="1933" r:id="rId12"/>
    <p:sldId id="1934" r:id="rId13"/>
    <p:sldId id="1935" r:id="rId14"/>
    <p:sldId id="1936" r:id="rId15"/>
    <p:sldId id="1937" r:id="rId16"/>
    <p:sldId id="1938" r:id="rId17"/>
    <p:sldId id="1940" r:id="rId18"/>
    <p:sldId id="1943" r:id="rId19"/>
    <p:sldId id="1941" r:id="rId21"/>
    <p:sldId id="1944" r:id="rId22"/>
    <p:sldId id="1947" r:id="rId23"/>
    <p:sldId id="1948" r:id="rId24"/>
    <p:sldId id="1954" r:id="rId25"/>
    <p:sldId id="1956" r:id="rId26"/>
    <p:sldId id="1959" r:id="rId27"/>
    <p:sldId id="1963" r:id="rId28"/>
    <p:sldId id="1964" r:id="rId29"/>
    <p:sldId id="1965" r:id="rId30"/>
    <p:sldId id="3800" r:id="rId31"/>
    <p:sldId id="3801" r:id="rId32"/>
    <p:sldId id="3802" r:id="rId33"/>
    <p:sldId id="3803" r:id="rId34"/>
    <p:sldId id="3805" r:id="rId35"/>
    <p:sldId id="3807" r:id="rId36"/>
    <p:sldId id="3808" r:id="rId37"/>
    <p:sldId id="3809" r:id="rId38"/>
    <p:sldId id="3810" r:id="rId39"/>
    <p:sldId id="3811" r:id="rId40"/>
    <p:sldId id="3813" r:id="rId41"/>
    <p:sldId id="3814" r:id="rId42"/>
    <p:sldId id="3817" r:id="rId43"/>
    <p:sldId id="3821" r:id="rId44"/>
    <p:sldId id="3822" r:id="rId45"/>
    <p:sldId id="3824" r:id="rId46"/>
    <p:sldId id="3825" r:id="rId47"/>
    <p:sldId id="3827" r:id="rId48"/>
    <p:sldId id="3828" r:id="rId49"/>
    <p:sldId id="3834" r:id="rId50"/>
    <p:sldId id="3838" r:id="rId51"/>
    <p:sldId id="3839" r:id="rId52"/>
    <p:sldId id="2082" r:id="rId53"/>
    <p:sldId id="2023" r:id="rId54"/>
    <p:sldId id="2024" r:id="rId55"/>
    <p:sldId id="2035" r:id="rId56"/>
    <p:sldId id="2036" r:id="rId57"/>
    <p:sldId id="2037" r:id="rId58"/>
    <p:sldId id="2038" r:id="rId59"/>
    <p:sldId id="2039" r:id="rId60"/>
    <p:sldId id="3792" r:id="rId61"/>
    <p:sldId id="2042" r:id="rId62"/>
    <p:sldId id="2046" r:id="rId63"/>
    <p:sldId id="2050" r:id="rId64"/>
    <p:sldId id="2057" r:id="rId65"/>
    <p:sldId id="3785" r:id="rId66"/>
    <p:sldId id="2059" r:id="rId67"/>
    <p:sldId id="3844" r:id="rId68"/>
    <p:sldId id="3882" r:id="rId69"/>
    <p:sldId id="2063" r:id="rId70"/>
    <p:sldId id="3793" r:id="rId71"/>
    <p:sldId id="3794" r:id="rId72"/>
    <p:sldId id="2071" r:id="rId73"/>
    <p:sldId id="3852" r:id="rId74"/>
    <p:sldId id="3853" r:id="rId75"/>
    <p:sldId id="3868" r:id="rId76"/>
  </p:sldIdLst>
  <p:sldSz cx="12192000" cy="6858000"/>
  <p:notesSz cx="6858000" cy="9144000"/>
  <p:embeddedFontLst>
    <p:embeddedFont>
      <p:font typeface="微软雅黑" panose="020B0503020204020204" pitchFamily="34" charset="-122"/>
      <p:regular r:id="rId81"/>
    </p:embeddedFont>
    <p:embeddedFont>
      <p:font typeface="Segoe UI" panose="020B0502040204020203" pitchFamily="34" charset="0"/>
      <p:regular r:id="rId82"/>
      <p:bold r:id="rId83"/>
      <p:italic r:id="rId84"/>
      <p:boldItalic r:id="rId85"/>
    </p:embeddedFont>
    <p:embeddedFont>
      <p:font typeface="MS UI Gothic" panose="020B0600070205080204" pitchFamily="34" charset="-128"/>
      <p:regular r:id="rId86"/>
    </p:embeddedFont>
    <p:embeddedFont>
      <p:font typeface="黑体" panose="02010609060101010101" pitchFamily="49" charset="-122"/>
      <p:regular r:id="rId87"/>
    </p:embeddedFont>
    <p:embeddedFont>
      <p:font typeface="华文细黑" panose="02010600040101010101" pitchFamily="2" charset="-122"/>
      <p:regular r:id="rId88"/>
    </p:embeddedFont>
    <p:embeddedFont>
      <p:font typeface="华文新魏" panose="02010800040101010101" pitchFamily="2" charset="-122"/>
      <p:regular r:id="rId89"/>
    </p:embeddedFont>
    <p:embeddedFont>
      <p:font typeface="等线" panose="02010600030101010101" charset="-122"/>
      <p:regular r:id="rId90"/>
    </p:embeddedFont>
    <p:embeddedFont>
      <p:font typeface="Segoe UI Black" panose="020B0A02040204020203" pitchFamily="34" charset="0"/>
      <p:bold r:id="rId91"/>
    </p:embeddedFon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Consolas" panose="020B0609020204030204" pitchFamily="49" charset="0"/>
      <p:regular r:id="rId96"/>
      <p:bold r:id="rId97"/>
      <p:italic r:id="rId98"/>
      <p:boldItalic r:id="rId99"/>
    </p:embeddedFont>
    <p:embeddedFont>
      <p:font typeface="仿宋" panose="02010609060101010101" pitchFamily="49" charset="-122"/>
      <p:regular r:id="rId100"/>
    </p:embeddedFont>
  </p:embeddedFontLst>
  <p:custDataLst>
    <p:tags r:id="rId10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5E0B4"/>
    <a:srgbClr val="BDD7EE"/>
    <a:srgbClr val="59B2FF"/>
    <a:srgbClr val="5B9BD5"/>
    <a:srgbClr val="ED7D31"/>
    <a:srgbClr val="FFC100"/>
    <a:srgbClr val="6EFDF6"/>
    <a:srgbClr val="FFC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73" autoAdjust="0"/>
    <p:restoredTop sz="82139" autoAdjust="0"/>
  </p:normalViewPr>
  <p:slideViewPr>
    <p:cSldViewPr snapToGrid="0">
      <p:cViewPr varScale="1">
        <p:scale>
          <a:sx n="57" d="100"/>
          <a:sy n="57" d="100"/>
        </p:scale>
        <p:origin x="4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19.fntdata"/><Relationship Id="rId98" Type="http://schemas.openxmlformats.org/officeDocument/2006/relationships/font" Target="fonts/font18.fntdata"/><Relationship Id="rId97" Type="http://schemas.openxmlformats.org/officeDocument/2006/relationships/font" Target="fonts/font17.fntdata"/><Relationship Id="rId96" Type="http://schemas.openxmlformats.org/officeDocument/2006/relationships/font" Target="fonts/font16.fntdata"/><Relationship Id="rId95" Type="http://schemas.openxmlformats.org/officeDocument/2006/relationships/font" Target="fonts/font15.fntdata"/><Relationship Id="rId94" Type="http://schemas.openxmlformats.org/officeDocument/2006/relationships/font" Target="fonts/font14.fntdata"/><Relationship Id="rId93" Type="http://schemas.openxmlformats.org/officeDocument/2006/relationships/font" Target="fonts/font13.fntdata"/><Relationship Id="rId92" Type="http://schemas.openxmlformats.org/officeDocument/2006/relationships/font" Target="fonts/font12.fntdata"/><Relationship Id="rId91" Type="http://schemas.openxmlformats.org/officeDocument/2006/relationships/font" Target="fonts/font11.fntdata"/><Relationship Id="rId90" Type="http://schemas.openxmlformats.org/officeDocument/2006/relationships/font" Target="fonts/font10.fntdata"/><Relationship Id="rId9" Type="http://schemas.openxmlformats.org/officeDocument/2006/relationships/slideMaster" Target="slideMasters/slideMaster8.xml"/><Relationship Id="rId89" Type="http://schemas.openxmlformats.org/officeDocument/2006/relationships/font" Target="fonts/font9.fntdata"/><Relationship Id="rId88" Type="http://schemas.openxmlformats.org/officeDocument/2006/relationships/font" Target="fonts/font8.fntdata"/><Relationship Id="rId87" Type="http://schemas.openxmlformats.org/officeDocument/2006/relationships/font" Target="fonts/font7.fntdata"/><Relationship Id="rId86" Type="http://schemas.openxmlformats.org/officeDocument/2006/relationships/font" Target="fonts/font6.fntdata"/><Relationship Id="rId85" Type="http://schemas.openxmlformats.org/officeDocument/2006/relationships/font" Target="fonts/font5.fntdata"/><Relationship Id="rId84" Type="http://schemas.openxmlformats.org/officeDocument/2006/relationships/font" Target="fonts/font4.fntdata"/><Relationship Id="rId83" Type="http://schemas.openxmlformats.org/officeDocument/2006/relationships/font" Target="fonts/font3.fntdata"/><Relationship Id="rId82" Type="http://schemas.openxmlformats.org/officeDocument/2006/relationships/font" Target="fonts/font2.fntdata"/><Relationship Id="rId81" Type="http://schemas.openxmlformats.org/officeDocument/2006/relationships/font" Target="fonts/font1.fntdata"/><Relationship Id="rId80" Type="http://schemas.openxmlformats.org/officeDocument/2006/relationships/tableStyles" Target="tableStyles.xml"/><Relationship Id="rId8" Type="http://schemas.openxmlformats.org/officeDocument/2006/relationships/slideMaster" Target="slideMasters/slideMaster7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1" Type="http://schemas.openxmlformats.org/officeDocument/2006/relationships/tags" Target="tags/tag6.xml"/><Relationship Id="rId100" Type="http://schemas.openxmlformats.org/officeDocument/2006/relationships/font" Target="fonts/font20.fntdata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56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424CB9-DE3C-4C4C-885C-49CE23ECD2A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17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017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84839E-5336-4BB6-A199-A9D8C0579D5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27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02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FE6232-C486-4C7A-83D5-16CC3EDD0AD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15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9F780D5-F057-4352-B53A-47F578ED1A6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93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293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C9A102-FC8C-453D-B4EC-A4B6DC1968D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457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93AF22-A167-4700-92B4-E52CEA9D9B7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98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498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B490DD-BA73-4875-B819-F37A18B24C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29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529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823D686-21A6-406E-AA3B-C47E57BAF1F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购买计算机考虑什么？  学生电脑应用，编译</a:t>
            </a:r>
            <a:r>
              <a:rPr lang="en-US" altLang="zh-CN" dirty="0"/>
              <a:t>OS</a:t>
            </a:r>
            <a:r>
              <a:rPr lang="zh-CN" altLang="en-US" dirty="0"/>
              <a:t>内核，</a:t>
            </a:r>
            <a:r>
              <a:rPr lang="en-US" altLang="zh-CN" dirty="0" err="1"/>
              <a:t>vivado</a:t>
            </a:r>
            <a:r>
              <a:rPr lang="zh-CN" altLang="en-US" dirty="0"/>
              <a:t>，游戏。。。。教师电脑。。。。。什么最重要？？？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购买计算机考虑什么？  学生电脑应用，编译</a:t>
            </a:r>
            <a:r>
              <a:rPr lang="en-US" altLang="zh-CN" dirty="0"/>
              <a:t>OS</a:t>
            </a:r>
            <a:r>
              <a:rPr lang="zh-CN" altLang="en-US" dirty="0"/>
              <a:t>内核，</a:t>
            </a:r>
            <a:r>
              <a:rPr lang="en-US" altLang="zh-CN" dirty="0" err="1"/>
              <a:t>vivado</a:t>
            </a:r>
            <a:r>
              <a:rPr lang="zh-CN" altLang="en-US" dirty="0"/>
              <a:t>，游戏。。。。教师电脑。。。。。什么最重要？？？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编译器编译</a:t>
            </a:r>
            <a:r>
              <a:rPr lang="en-US" altLang="zh-CN" dirty="0" err="1"/>
              <a:t>os</a:t>
            </a:r>
            <a:r>
              <a:rPr lang="zh-CN" altLang="en-US" dirty="0"/>
              <a:t>内核需要用到浮点指令吗，你写的程序经常使用浮点数吗？  操作系统运行需要浮点指令吗？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深入理解计算机中存储山的概念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99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69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7686181-C0A6-44A9-8A87-3EA9C6E899E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30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73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B45CFFF-3A13-4E4E-8A1D-0C7BD50EB84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2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82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71E358-4D0A-41F4-B5F6-A084B968F91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84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2A0E1BD-EDEE-4F70-A0DC-4DE0C87FA9D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53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853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C6EED22-B773-45B4-B612-DE0632649EA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8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884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564757A-F6D8-45BC-8741-40DBE49612D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96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996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EA5F019-BD03-4FE7-8B7B-CE9268DBBDD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4" Type="http://schemas.openxmlformats.org/officeDocument/2006/relationships/theme" Target="../theme/theme6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0" Type="http://schemas.openxmlformats.org/officeDocument/2006/relationships/theme" Target="../theme/theme7.xml"/><Relationship Id="rId1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1" Type="http://schemas.openxmlformats.org/officeDocument/2006/relationships/theme" Target="../theme/theme8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jpeg"/><Relationship Id="rId3" Type="http://schemas.openxmlformats.org/officeDocument/2006/relationships/image" Target="../media/image60.jpeg"/><Relationship Id="rId2" Type="http://schemas.openxmlformats.org/officeDocument/2006/relationships/image" Target="../media/image25.jpeg"/><Relationship Id="rId1" Type="http://schemas.openxmlformats.org/officeDocument/2006/relationships/image" Target="../media/image59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jpeg"/><Relationship Id="rId2" Type="http://schemas.openxmlformats.org/officeDocument/2006/relationships/image" Target="../media/image25.jpeg"/><Relationship Id="rId1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image" Target="../media/image7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3.jpeg"/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7.jpe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1" Type="http://schemas.openxmlformats.org/officeDocument/2006/relationships/image" Target="../media/image88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2.jpeg"/><Relationship Id="rId3" Type="http://schemas.openxmlformats.org/officeDocument/2006/relationships/image" Target="../media/image25.jpe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jpeg"/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101.png"/><Relationship Id="rId1" Type="http://schemas.openxmlformats.org/officeDocument/2006/relationships/image" Target="../media/image10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jpeg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GIF"/><Relationship Id="rId2" Type="http://schemas.openxmlformats.org/officeDocument/2006/relationships/image" Target="../media/image10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3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hyperlink" Target="http://www.sliderule.com.cn/images/map/faber%201-98m-z.gif" TargetMode="Externa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wmf"/><Relationship Id="rId1" Type="http://schemas.openxmlformats.org/officeDocument/2006/relationships/oleObject" Target="../embeddings/oleObject1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207" y="1227894"/>
            <a:ext cx="10515600" cy="617641"/>
          </a:xfrm>
        </p:spPr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137" y="1977179"/>
            <a:ext cx="10515599" cy="5637024"/>
          </a:xfrm>
        </p:spPr>
        <p:txBody>
          <a:bodyPr/>
          <a:lstStyle/>
          <a:p>
            <a:pPr>
              <a:defRPr/>
            </a:pPr>
            <a:r>
              <a: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计算机发展历史</a:t>
            </a:r>
            <a:endParaRPr lang="zh-CN" altLang="en-US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计算机系统组成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计算机系统层次结构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计算机系统性能评价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85" y="0"/>
            <a:ext cx="6965950" cy="831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程序控制思想的萌芽</a:t>
            </a:r>
            <a:endParaRPr lang="zh-CN" alt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87823" y="942764"/>
            <a:ext cx="5104903" cy="5637024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dirty="0"/>
              <a:t>如何将人的思想传送给机器，让机器按人的意志自动执行。 </a:t>
            </a:r>
            <a:endParaRPr lang="zh-CN" altLang="en-US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zh-CN" dirty="0"/>
              <a:t>1725</a:t>
            </a:r>
            <a:r>
              <a:rPr lang="zh-CN" altLang="en-US" dirty="0"/>
              <a:t>年，法国纺织机械师</a:t>
            </a:r>
            <a:r>
              <a:rPr lang="en-US" altLang="zh-CN" dirty="0" err="1"/>
              <a:t>B.Bouchon</a:t>
            </a:r>
            <a:r>
              <a:rPr lang="zh-CN" altLang="en-US" dirty="0"/>
              <a:t>发明利用穿孔纸带控制印花的方法。</a:t>
            </a:r>
            <a:endParaRPr lang="zh-CN" altLang="en-US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zh-CN" dirty="0"/>
              <a:t>1805 </a:t>
            </a:r>
            <a:r>
              <a:rPr lang="en-US" altLang="zh-CN" dirty="0" err="1"/>
              <a:t>J.Jacquard</a:t>
            </a:r>
            <a:r>
              <a:rPr lang="en-US" altLang="zh-CN" dirty="0"/>
              <a:t> </a:t>
            </a:r>
            <a:r>
              <a:rPr lang="zh-CN" altLang="en-US" dirty="0"/>
              <a:t>发明采用</a:t>
            </a:r>
            <a:r>
              <a:rPr lang="zh-CN" altLang="en-US" dirty="0">
                <a:solidFill>
                  <a:srgbClr val="C00000"/>
                </a:solidFill>
              </a:rPr>
              <a:t>穿孔卡片</a:t>
            </a:r>
            <a:r>
              <a:rPr lang="zh-CN" altLang="en-US" dirty="0"/>
              <a:t>的自动提花机。</a:t>
            </a:r>
            <a:endParaRPr lang="zh-CN" altLang="en-US" dirty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/>
              <a:t>编程序＝编织花布</a:t>
            </a:r>
            <a:endParaRPr lang="zh-CN" altLang="en-US" dirty="0"/>
          </a:p>
        </p:txBody>
      </p:sp>
      <p:pic>
        <p:nvPicPr>
          <p:cNvPr id="7" name="Picture 4" descr="jacquard-head-cards-right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979989" y="998061"/>
            <a:ext cx="3407131" cy="2555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jacquard-cards-c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1888" y="3676215"/>
            <a:ext cx="3394102" cy="25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1805 Jacquard </a:t>
            </a:r>
            <a:endParaRPr lang="zh-CN" alt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359349" y="3194153"/>
            <a:ext cx="6126126" cy="830997"/>
          </a:xfrm>
          <a:prstGeom prst="rect">
            <a:avLst/>
          </a:prstGeom>
          <a:noFill/>
          <a:ln w="9525" algn="ctr">
            <a:noFill/>
            <a:prstDash val="sysDot"/>
            <a:miter lim="800000"/>
          </a:ln>
          <a:effectLst/>
        </p:spPr>
        <p:txBody>
          <a:bodyPr wrap="square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4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编程序？？？</a:t>
            </a:r>
            <a:endParaRPr lang="zh-CN" altLang="en-US" sz="4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jacquard-coverlet-delo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33377" y="1104646"/>
            <a:ext cx="4047640" cy="294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输出向导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" y="4243001"/>
            <a:ext cx="4466560" cy="196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webstg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8196" y="1104646"/>
            <a:ext cx="3966261" cy="501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1821</a:t>
            </a:r>
            <a:r>
              <a:rPr lang="zh-CN" altLang="en-US" dirty="0"/>
              <a:t>年</a:t>
            </a:r>
            <a:r>
              <a:rPr lang="en-US" altLang="zh-CN" dirty="0"/>
              <a:t>Babbage</a:t>
            </a:r>
            <a:r>
              <a:rPr lang="zh-CN" altLang="en-US" dirty="0"/>
              <a:t>差分机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4" y="942764"/>
            <a:ext cx="7273944" cy="563702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1821</a:t>
            </a:r>
            <a:r>
              <a:rPr lang="zh-CN" altLang="en-US" dirty="0"/>
              <a:t>年，英国数学家巴贝奇发明差分机，专门用于航海和天文计算。可处理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5</a:t>
            </a:r>
            <a:r>
              <a:rPr lang="zh-CN" altLang="en-US" dirty="0"/>
              <a:t>位数，计算精度达到</a:t>
            </a:r>
            <a:r>
              <a:rPr lang="en-US" altLang="zh-CN" dirty="0"/>
              <a:t>6</a:t>
            </a:r>
            <a:r>
              <a:rPr lang="zh-CN" altLang="en-US" dirty="0"/>
              <a:t>位小数。 </a:t>
            </a:r>
            <a:endParaRPr lang="zh-CN" altLang="en-US" dirty="0"/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en-US" dirty="0"/>
              <a:t>差分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是把函数表的复杂算式转化为差分运算，用简单的加法代替平方运算。</a:t>
            </a:r>
            <a:endParaRPr lang="zh-CN" altLang="en-US" dirty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20</a:t>
            </a:r>
            <a:r>
              <a:rPr lang="zh-CN" altLang="en-US" dirty="0"/>
              <a:t>岁的巴贝奇从自动提花编织机上获得了灵感，差分机设计闪烁出了程序控制的灵光──它能够按照设计者的旨意，自动处理不同函数。 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79" y="2199832"/>
            <a:ext cx="3457575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差分机 </a:t>
            </a:r>
            <a:r>
              <a:rPr lang="en-US" altLang="zh-CN" dirty="0"/>
              <a:t>Difference Engine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9803" y="1782736"/>
            <a:ext cx="6327648" cy="56370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三个具有现代意义的装置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保存数据的寄存器</a:t>
            </a:r>
            <a:endParaRPr lang="en-US" altLang="zh-CN" sz="2400" dirty="0"/>
          </a:p>
          <a:p>
            <a:pPr lvl="2">
              <a:lnSpc>
                <a:spcPct val="150000"/>
              </a:lnSpc>
            </a:pPr>
            <a:r>
              <a:rPr lang="zh-CN" altLang="en-US" sz="2400" dirty="0"/>
              <a:t>齿轮式装置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乘法以累次加来实现</a:t>
            </a:r>
            <a:endParaRPr lang="zh-CN" altLang="en-US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控制操作顺序，数据选择，结果输出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最早采用寄存器来存储数据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早期程序设计思想的萌芽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60" y="1027824"/>
            <a:ext cx="4084674" cy="52134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第一个程序媛  </a:t>
            </a:r>
            <a:r>
              <a:rPr lang="en-US" altLang="zh-CN" dirty="0">
                <a:solidFill>
                  <a:srgbClr val="FF0000"/>
                </a:solidFill>
              </a:rPr>
              <a:t>Ada Augusta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838011" cy="563702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dirty="0" err="1"/>
              <a:t>ada</a:t>
            </a:r>
            <a:r>
              <a:rPr lang="zh-CN" altLang="en-US" dirty="0"/>
              <a:t>描述了差分机如何进行编程，最早给出计算机程序设计的许多想法</a:t>
            </a:r>
            <a:endParaRPr lang="zh-CN" altLang="en-US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讨论预言了通用计算机的作用，控制卡、数据卡、操作卡 </a:t>
            </a:r>
            <a:endParaRPr lang="zh-CN" altLang="en-US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存储位置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r>
              <a:rPr lang="zh-CN" altLang="en-US" dirty="0"/>
              <a:t>的想法  </a:t>
            </a:r>
            <a:endParaRPr lang="zh-CN" altLang="en-US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“循环”</a:t>
            </a:r>
            <a:r>
              <a:rPr lang="en-US" altLang="zh-CN" dirty="0"/>
              <a:t>(looping)</a:t>
            </a:r>
            <a:r>
              <a:rPr lang="zh-CN" altLang="en-US" dirty="0"/>
              <a:t>的概念</a:t>
            </a:r>
            <a:endParaRPr lang="zh-CN" altLang="en-US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三角函数和级数相乘程序、贝努利函数程序  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DBD4BA"/>
              </a:clrFrom>
              <a:clrTo>
                <a:srgbClr val="DBD4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6292" y="1533565"/>
            <a:ext cx="3810033" cy="47319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飛鱼牌手摇计算机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69" y="1198935"/>
            <a:ext cx="6713662" cy="4987292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赫尔曼</a:t>
            </a:r>
            <a:r>
              <a:rPr lang="en-US" altLang="zh-CN" dirty="0">
                <a:latin typeface="Arial" panose="020B0604020202020204" pitchFamily="34" charset="0"/>
              </a:rPr>
              <a:t>·</a:t>
            </a:r>
            <a:r>
              <a:rPr lang="zh-CN" altLang="en-US" dirty="0"/>
              <a:t>霍勒斯制表机 </a:t>
            </a:r>
            <a:r>
              <a:rPr lang="en-US" altLang="zh-CN" dirty="0"/>
              <a:t>---</a:t>
            </a:r>
            <a:r>
              <a:rPr lang="zh-CN" altLang="en-US" dirty="0"/>
              <a:t>  机械到电的飞跃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赫尔曼</a:t>
            </a:r>
            <a:r>
              <a:rPr lang="en-US" altLang="zh-CN" dirty="0"/>
              <a:t>·</a:t>
            </a:r>
            <a:r>
              <a:rPr lang="zh-CN" altLang="en-US" dirty="0"/>
              <a:t>霍勒斯博士发明穿孔卡片，是电脑软件的雏形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/>
              <a:t>1888</a:t>
            </a:r>
            <a:r>
              <a:rPr lang="zh-CN" altLang="en-US" dirty="0"/>
              <a:t>年赫尔曼发明了制表机，它采用穿孔卡片进行数据处理，并用电气控制技术取代了纯机械装置。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/>
          <a:stretch>
            <a:fillRect/>
          </a:stretch>
        </p:blipFill>
        <p:spPr>
          <a:xfrm>
            <a:off x="8844828" y="2877478"/>
            <a:ext cx="2705408" cy="34382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04" y="2877478"/>
            <a:ext cx="4889972" cy="34382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90" y="2877478"/>
            <a:ext cx="2294258" cy="34382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Punched card</a:t>
            </a:r>
            <a:endParaRPr lang="en-US" altLang="zh-CN"/>
          </a:p>
        </p:txBody>
      </p:sp>
      <p:pic>
        <p:nvPicPr>
          <p:cNvPr id="491522" name="Picture 2" descr="Open Carrying Box"/>
          <p:cNvPicPr>
            <a:picLocks noChangeAspect="1" noChangeArrowheads="1"/>
          </p:cNvPicPr>
          <p:nvPr/>
        </p:nvPicPr>
        <p:blipFill rotWithShape="1">
          <a:blip r:embed="rId1" cstate="print"/>
          <a:srcRect l="-434" t="26587" r="434" b="-5496"/>
          <a:stretch>
            <a:fillRect/>
          </a:stretch>
        </p:blipFill>
        <p:spPr bwMode="auto">
          <a:xfrm>
            <a:off x="5977767" y="1148866"/>
            <a:ext cx="4899340" cy="2899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23" name="Picture 3" descr="An 80 Column Punch Card"/>
          <p:cNvPicPr>
            <a:picLocks noChangeAspect="1" noChangeArrowheads="1"/>
          </p:cNvPicPr>
          <p:nvPr/>
        </p:nvPicPr>
        <p:blipFill rotWithShape="1">
          <a:blip r:embed="rId2" cstate="print"/>
          <a:srcRect t="10670"/>
          <a:stretch>
            <a:fillRect/>
          </a:stretch>
        </p:blipFill>
        <p:spPr bwMode="auto">
          <a:xfrm>
            <a:off x="1033627" y="3219053"/>
            <a:ext cx="4316596" cy="28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24" name="Picture 4" descr="Punch C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3627" y="1148866"/>
            <a:ext cx="4316596" cy="190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26" name="Rectangle 6"/>
          <p:cNvSpPr>
            <a:spLocks noChangeArrowheads="1"/>
          </p:cNvSpPr>
          <p:nvPr/>
        </p:nvSpPr>
        <p:spPr bwMode="auto">
          <a:xfrm>
            <a:off x="6741138" y="4322044"/>
            <a:ext cx="4572000" cy="22529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2000 cards,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6.6 Kg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 20 Kbytes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i="1" dirty="0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赫尔曼</a:t>
            </a:r>
            <a:r>
              <a:rPr lang="en-US" altLang="zh-CN" dirty="0">
                <a:latin typeface="Arial" panose="020B0604020202020204" pitchFamily="34" charset="0"/>
              </a:rPr>
              <a:t>·</a:t>
            </a:r>
            <a:r>
              <a:rPr lang="zh-CN" altLang="en-US" dirty="0"/>
              <a:t>霍勒斯制表机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774215" cy="3980110"/>
          </a:xfrm>
        </p:spPr>
        <p:txBody>
          <a:bodyPr/>
          <a:lstStyle/>
          <a:p>
            <a:pPr algn="just"/>
            <a:r>
              <a:rPr lang="en-US" altLang="zh-CN" sz="2800" dirty="0"/>
              <a:t>1890</a:t>
            </a:r>
            <a:r>
              <a:rPr lang="zh-CN" altLang="en-US" sz="2800" dirty="0"/>
              <a:t>年，美国人口普查全部采用了霍勒斯制表机。</a:t>
            </a:r>
            <a:r>
              <a:rPr lang="en-US" altLang="zh-CN" sz="2800" dirty="0"/>
              <a:t>1900</a:t>
            </a:r>
            <a:r>
              <a:rPr lang="zh-CN" altLang="en-US" sz="2800" dirty="0"/>
              <a:t>年美国人口普查由于采用了制表机，全部统计处理工作只用了</a:t>
            </a:r>
            <a:r>
              <a:rPr lang="en-US" altLang="zh-CN" sz="2800" dirty="0"/>
              <a:t>1</a:t>
            </a:r>
            <a:r>
              <a:rPr lang="zh-CN" altLang="en-US" sz="2800" dirty="0"/>
              <a:t>年零</a:t>
            </a:r>
            <a:r>
              <a:rPr lang="en-US" altLang="zh-CN" sz="2800" dirty="0"/>
              <a:t>7</a:t>
            </a:r>
            <a:r>
              <a:rPr lang="zh-CN" altLang="en-US" sz="2800" dirty="0"/>
              <a:t>个月时间。</a:t>
            </a:r>
            <a:endParaRPr lang="zh-CN" altLang="en-US" sz="2800" dirty="0"/>
          </a:p>
          <a:p>
            <a:pPr algn="just"/>
            <a:r>
              <a:rPr lang="zh-CN" altLang="en-US" sz="2800" dirty="0"/>
              <a:t>霍勒斯于</a:t>
            </a:r>
            <a:r>
              <a:rPr lang="en-US" altLang="zh-CN" sz="2800" dirty="0"/>
              <a:t>1896</a:t>
            </a:r>
            <a:r>
              <a:rPr lang="zh-CN" altLang="en-US" sz="2800" dirty="0"/>
              <a:t>年创立了制表机公司，</a:t>
            </a:r>
            <a:r>
              <a:rPr lang="en-US" altLang="zh-CN" sz="2800" dirty="0"/>
              <a:t>1911</a:t>
            </a:r>
            <a:r>
              <a:rPr lang="zh-CN" altLang="en-US" sz="2800" dirty="0"/>
              <a:t>年并入</a:t>
            </a:r>
            <a:r>
              <a:rPr lang="en-US" altLang="zh-CN" sz="2800" dirty="0"/>
              <a:t>CTR</a:t>
            </a:r>
            <a:r>
              <a:rPr lang="zh-CN" altLang="en-US" sz="2800" dirty="0"/>
              <a:t>（计算制表记录）公司</a:t>
            </a:r>
            <a:endParaRPr lang="zh-CN" altLang="en-US" sz="2800" dirty="0"/>
          </a:p>
          <a:p>
            <a:pPr algn="just"/>
            <a:r>
              <a:rPr lang="en-US" altLang="zh-CN" sz="2800" dirty="0"/>
              <a:t>1924</a:t>
            </a:r>
            <a:r>
              <a:rPr lang="zh-CN" altLang="en-US" sz="2800" dirty="0"/>
              <a:t>年</a:t>
            </a:r>
            <a:r>
              <a:rPr lang="en-US" altLang="zh-CN" sz="2800" dirty="0"/>
              <a:t>IBM</a:t>
            </a:r>
            <a:r>
              <a:rPr lang="zh-CN" altLang="en-US" sz="2800" dirty="0"/>
              <a:t>成立</a:t>
            </a:r>
            <a:endParaRPr lang="zh-CN" altLang="en-US" sz="2800" dirty="0"/>
          </a:p>
          <a:p>
            <a:pPr algn="just"/>
            <a:endParaRPr lang="zh-CN" altLang="en-US" dirty="0"/>
          </a:p>
        </p:txBody>
      </p:sp>
      <p:pic>
        <p:nvPicPr>
          <p:cNvPr id="4" name="Picture 3" descr="1-3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732875" y="1065638"/>
            <a:ext cx="1311275" cy="151130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  <p:pic>
        <p:nvPicPr>
          <p:cNvPr id="5" name="Picture 4" descr="1-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8399" y="2932819"/>
            <a:ext cx="1800225" cy="1489075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7581" y="4797667"/>
            <a:ext cx="2895600" cy="1490663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1904</a:t>
            </a:r>
            <a:r>
              <a:rPr lang="zh-CN" altLang="en-US" dirty="0"/>
              <a:t>年弗莱明发明真空电子二极管</a:t>
            </a:r>
            <a:endParaRPr lang="zh-CN" altLang="en-US" dirty="0"/>
          </a:p>
        </p:txBody>
      </p:sp>
      <p:pic>
        <p:nvPicPr>
          <p:cNvPr id="40970" name="Picture 4" descr="1-3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515100" y="1714504"/>
            <a:ext cx="2095500" cy="275194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494601" name="Rectangle 9"/>
          <p:cNvSpPr>
            <a:spLocks noChangeArrowheads="1"/>
          </p:cNvSpPr>
          <p:nvPr/>
        </p:nvSpPr>
        <p:spPr bwMode="auto">
          <a:xfrm>
            <a:off x="4638900" y="5001336"/>
            <a:ext cx="7416800" cy="82232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/>
          <a:lstStyle/>
          <a:p>
            <a:pPr marL="342900" indent="-3429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年，英国人弗莱明发明真空电子二极管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电子管的诞生，是人类电子文明的起点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2204" t="13515" r="22467" b="15274"/>
          <a:stretch>
            <a:fillRect/>
          </a:stretch>
        </p:blipFill>
        <p:spPr>
          <a:xfrm>
            <a:off x="669022" y="1221226"/>
            <a:ext cx="3969878" cy="47167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计算机发展简史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原始计算工具</a:t>
            </a:r>
            <a:endParaRPr lang="en-US" altLang="zh-CN" dirty="0"/>
          </a:p>
          <a:p>
            <a:pPr lvl="1"/>
            <a:r>
              <a:rPr lang="zh-CN" altLang="en-US" dirty="0"/>
              <a:t>中国人的智慧之光</a:t>
            </a:r>
            <a:endParaRPr lang="zh-CN" altLang="en-US" dirty="0"/>
          </a:p>
          <a:p>
            <a:r>
              <a:rPr lang="zh-CN" altLang="en-US" dirty="0"/>
              <a:t>机械式计算机</a:t>
            </a:r>
            <a:endParaRPr lang="en-US" altLang="zh-CN" dirty="0"/>
          </a:p>
          <a:p>
            <a:pPr lvl="1"/>
            <a:r>
              <a:rPr lang="zh-CN" altLang="en-US" dirty="0"/>
              <a:t>西方人的智慧</a:t>
            </a:r>
            <a:endParaRPr lang="zh-CN" altLang="en-US" dirty="0"/>
          </a:p>
          <a:p>
            <a:r>
              <a:rPr lang="zh-CN" altLang="en-US" dirty="0"/>
              <a:t>机电式计算机</a:t>
            </a:r>
            <a:endParaRPr lang="zh-CN" altLang="en-US" dirty="0"/>
          </a:p>
          <a:p>
            <a:r>
              <a:rPr lang="zh-CN" altLang="en-US" dirty="0"/>
              <a:t>电子计算机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1906</a:t>
            </a:r>
            <a:r>
              <a:rPr lang="zh-CN" altLang="en-US" dirty="0"/>
              <a:t>年弗雷斯特发明真空电子三极管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774215" cy="3980110"/>
          </a:xfrm>
        </p:spPr>
        <p:txBody>
          <a:bodyPr>
            <a:normAutofit/>
          </a:bodyPr>
          <a:lstStyle/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1906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年，美国人德弗雷斯特发明电子三极管。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在研究中发现，三极管可以通过级联使放大倍数大增。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这使得三极管的实用价值大大提高，从而促成了无线电通信技术的迅速发展。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6337" y="1637740"/>
            <a:ext cx="4222543" cy="4567655"/>
          </a:xfrm>
          <a:prstGeom prst="rect">
            <a:avLst/>
          </a:prstGeom>
        </p:spPr>
      </p:pic>
      <p:pic>
        <p:nvPicPr>
          <p:cNvPr id="13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97" y="4084774"/>
            <a:ext cx="2941672" cy="210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00158" y="3930624"/>
            <a:ext cx="1372084" cy="31774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1938</a:t>
            </a:r>
            <a:r>
              <a:rPr lang="zh-CN" altLang="en-US" dirty="0"/>
              <a:t>年朱斯的</a:t>
            </a:r>
            <a:r>
              <a:rPr lang="en-US" altLang="zh-CN" dirty="0"/>
              <a:t>Z</a:t>
            </a:r>
            <a:r>
              <a:rPr lang="zh-CN" altLang="en-US" dirty="0"/>
              <a:t>系列计算机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6324" y="1242811"/>
            <a:ext cx="6561564" cy="525774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/>
              <a:t>1938</a:t>
            </a:r>
            <a:r>
              <a:rPr lang="zh-CN" altLang="en-US" sz="2400" dirty="0"/>
              <a:t>年，德国科学家朱斯</a:t>
            </a:r>
            <a:r>
              <a:rPr lang="en-US" altLang="zh-CN" sz="2400" dirty="0"/>
              <a:t>Z-1</a:t>
            </a:r>
            <a:r>
              <a:rPr lang="zh-CN" altLang="en-US" sz="2400" dirty="0"/>
              <a:t>计算机</a:t>
            </a:r>
            <a:endParaRPr lang="zh-CN" altLang="en-US" sz="2400" dirty="0"/>
          </a:p>
          <a:p>
            <a:pPr lvl="1">
              <a:lnSpc>
                <a:spcPct val="130000"/>
              </a:lnSpc>
            </a:pPr>
            <a:r>
              <a:rPr lang="zh-CN" altLang="en-US" sz="1800" dirty="0"/>
              <a:t>第一台二进制计算机，第一台真空电子管计算机</a:t>
            </a:r>
            <a:endParaRPr lang="zh-CN" altLang="en-US" sz="1800" dirty="0"/>
          </a:p>
          <a:p>
            <a:pPr>
              <a:lnSpc>
                <a:spcPct val="130000"/>
              </a:lnSpc>
            </a:pPr>
            <a:r>
              <a:rPr lang="zh-CN" altLang="en-US" sz="2400" dirty="0"/>
              <a:t>先后研制出采用继电器的</a:t>
            </a:r>
            <a:r>
              <a:rPr lang="en-US" altLang="zh-CN" sz="2400" dirty="0"/>
              <a:t>Z-2</a:t>
            </a:r>
            <a:r>
              <a:rPr lang="zh-CN" altLang="en-US" sz="2400" dirty="0"/>
              <a:t>、</a:t>
            </a:r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en-US" altLang="zh-CN" sz="2400" dirty="0"/>
              <a:t>4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en-US" altLang="zh-CN" sz="2400" dirty="0"/>
              <a:t>Z-3</a:t>
            </a:r>
            <a:r>
              <a:rPr lang="zh-CN" altLang="en-US" sz="2400" dirty="0"/>
              <a:t>使用了</a:t>
            </a:r>
            <a:r>
              <a:rPr lang="en-US" altLang="zh-CN" sz="2400" dirty="0"/>
              <a:t>2600</a:t>
            </a:r>
            <a:r>
              <a:rPr lang="zh-CN" altLang="en-US" sz="2400" dirty="0"/>
              <a:t>个继电器，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en-US" altLang="zh-CN" sz="2400" dirty="0"/>
              <a:t>1944</a:t>
            </a:r>
            <a:r>
              <a:rPr lang="zh-CN" altLang="en-US" sz="2400" dirty="0"/>
              <a:t>年美军空袭柏林时炸毁。</a:t>
            </a:r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908" y="4863067"/>
            <a:ext cx="1507393" cy="15110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044" y="4078485"/>
            <a:ext cx="3339168" cy="22956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7" y="1242811"/>
            <a:ext cx="3637611" cy="51313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NIGMA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283841" y="2450936"/>
            <a:ext cx="1388824" cy="26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71842" dir="2700000" algn="ctr" rotWithShape="0">
              <a:srgbClr val="808080"/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1943</a:t>
            </a:r>
            <a:r>
              <a:rPr lang="zh-CN" altLang="en-US" dirty="0"/>
              <a:t>年英国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巨人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计算机  </a:t>
            </a:r>
            <a:r>
              <a:rPr lang="en-US" altLang="zh-CN" dirty="0">
                <a:solidFill>
                  <a:srgbClr val="FF0000"/>
                </a:solidFill>
              </a:rPr>
              <a:t>Colossus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5796019" cy="563702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/>
              <a:t>1943</a:t>
            </a:r>
            <a:r>
              <a:rPr lang="zh-CN" altLang="en-US" sz="2400" dirty="0"/>
              <a:t>年英国科学家研制成功第一台“巨人”计算机，专门用于破译德军</a:t>
            </a:r>
            <a:r>
              <a:rPr lang="en-US" altLang="zh-CN" sz="2400" dirty="0"/>
              <a:t>Enigma</a:t>
            </a:r>
            <a:r>
              <a:rPr lang="zh-CN" altLang="en-US" sz="2400" dirty="0"/>
              <a:t>密码。</a:t>
            </a:r>
            <a:endParaRPr lang="zh-CN" altLang="en-US" sz="2400" dirty="0"/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1500</a:t>
            </a:r>
            <a:r>
              <a:rPr lang="zh-CN" altLang="en-US" sz="2400" dirty="0"/>
              <a:t>个电子管，</a:t>
            </a:r>
            <a:r>
              <a:rPr lang="en-US" altLang="zh-CN" sz="2400" dirty="0"/>
              <a:t>5</a:t>
            </a:r>
            <a:r>
              <a:rPr lang="zh-CN" altLang="en-US" sz="2400" dirty="0"/>
              <a:t>个处理器并行工作，每个处理器每秒处理</a:t>
            </a:r>
            <a:r>
              <a:rPr lang="en-US" altLang="zh-CN" sz="2400" dirty="0"/>
              <a:t>5000</a:t>
            </a:r>
            <a:r>
              <a:rPr lang="zh-CN" altLang="en-US" sz="2400" dirty="0"/>
              <a:t>个字母。</a:t>
            </a:r>
            <a:endParaRPr lang="zh-CN" altLang="en-US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二战期间共有</a:t>
            </a:r>
            <a:r>
              <a:rPr lang="en-US" altLang="zh-CN" sz="2400" dirty="0"/>
              <a:t>10</a:t>
            </a:r>
            <a:r>
              <a:rPr lang="zh-CN" altLang="en-US" sz="2400" dirty="0"/>
              <a:t>台“巨人”在英军服役，平均每小时破译</a:t>
            </a:r>
            <a:r>
              <a:rPr lang="en-US" altLang="zh-CN" sz="2400" dirty="0"/>
              <a:t>11</a:t>
            </a:r>
            <a:r>
              <a:rPr lang="zh-CN" altLang="en-US" sz="2400" dirty="0"/>
              <a:t>份德军情报</a:t>
            </a:r>
            <a:endParaRPr lang="en-US" altLang="zh-CN" sz="2400" dirty="0"/>
          </a:p>
          <a:p>
            <a:pPr algn="just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84" y="1071529"/>
            <a:ext cx="3702994" cy="24697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84" y="3710054"/>
            <a:ext cx="3702994" cy="27231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艾肯的</a:t>
            </a:r>
            <a:r>
              <a:rPr lang="en-US" altLang="zh-CN" dirty="0"/>
              <a:t>MARK</a:t>
            </a:r>
            <a:r>
              <a:rPr lang="en-US" altLang="zh-CN" dirty="0">
                <a:latin typeface="Arial" panose="020B0604020202020204" pitchFamily="34" charset="0"/>
              </a:rPr>
              <a:t>—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1001077"/>
            <a:ext cx="6231954" cy="3900383"/>
          </a:xfrm>
        </p:spPr>
        <p:txBody>
          <a:bodyPr>
            <a:noAutofit/>
          </a:bodyPr>
          <a:lstStyle/>
          <a:p>
            <a:pPr algn="just"/>
            <a:r>
              <a:rPr lang="en-US" altLang="zh-CN" sz="2400" dirty="0"/>
              <a:t>1944</a:t>
            </a:r>
            <a:r>
              <a:rPr lang="zh-CN" altLang="en-US" sz="2400" dirty="0"/>
              <a:t>年，美国科学家艾肯在</a:t>
            </a:r>
            <a:r>
              <a:rPr lang="en-US" altLang="zh-CN" sz="2400" dirty="0"/>
              <a:t>IBM</a:t>
            </a:r>
            <a:r>
              <a:rPr lang="zh-CN" altLang="en-US" sz="2400" dirty="0"/>
              <a:t>的支持下，研制成功机电式计算机</a:t>
            </a:r>
            <a:r>
              <a:rPr lang="en-US" altLang="zh-CN" sz="2400" dirty="0"/>
              <a:t>MARK-I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algn="just"/>
            <a:r>
              <a:rPr lang="zh-CN" altLang="en-US" sz="2400" dirty="0"/>
              <a:t>最早的通用型自动</a:t>
            </a:r>
            <a:r>
              <a:rPr lang="zh-CN" altLang="en-US" sz="2400" dirty="0">
                <a:solidFill>
                  <a:schemeClr val="accent2"/>
                </a:solidFill>
              </a:rPr>
              <a:t>机电式计算机</a:t>
            </a:r>
            <a:r>
              <a:rPr lang="zh-CN" altLang="en-US" sz="2400" dirty="0"/>
              <a:t>之一，</a:t>
            </a:r>
            <a:r>
              <a:rPr lang="zh-CN" altLang="en-US" sz="2400" dirty="0">
                <a:solidFill>
                  <a:schemeClr val="accent2"/>
                </a:solidFill>
              </a:rPr>
              <a:t>取消了齿轮传动</a:t>
            </a:r>
            <a:r>
              <a:rPr lang="zh-CN" altLang="en-US" sz="2400" dirty="0"/>
              <a:t>装置，以穿孔纸带传送指令。</a:t>
            </a:r>
            <a:endParaRPr lang="zh-CN" altLang="en-US" sz="2400" dirty="0"/>
          </a:p>
          <a:p>
            <a:pPr algn="just"/>
            <a:r>
              <a:rPr lang="zh-CN" altLang="en-US" sz="2400" dirty="0"/>
              <a:t>外壳用钢和玻璃制成，长</a:t>
            </a:r>
            <a:r>
              <a:rPr lang="en-US" altLang="zh-CN" sz="2400" dirty="0"/>
              <a:t>15</a:t>
            </a:r>
            <a:r>
              <a:rPr lang="zh-CN" altLang="en-US" sz="2400" dirty="0"/>
              <a:t>米，高</a:t>
            </a:r>
            <a:r>
              <a:rPr lang="en-US" altLang="zh-CN" sz="2400" dirty="0"/>
              <a:t>2.4</a:t>
            </a:r>
            <a:r>
              <a:rPr lang="zh-CN" altLang="en-US" sz="2400" dirty="0"/>
              <a:t>米，重</a:t>
            </a:r>
            <a:r>
              <a:rPr lang="en-US" altLang="zh-CN" sz="2400" dirty="0"/>
              <a:t>31.5</a:t>
            </a:r>
            <a:r>
              <a:rPr lang="zh-CN" altLang="en-US" sz="2400" dirty="0"/>
              <a:t>吨，</a:t>
            </a:r>
            <a:r>
              <a:rPr lang="en-US" altLang="zh-CN" sz="2400" dirty="0"/>
              <a:t>15</a:t>
            </a:r>
            <a:r>
              <a:rPr lang="zh-CN" altLang="en-US" sz="2400" dirty="0"/>
              <a:t>万个元件和</a:t>
            </a:r>
            <a:r>
              <a:rPr lang="en-US" altLang="zh-CN" sz="2400" dirty="0"/>
              <a:t>800</a:t>
            </a:r>
            <a:r>
              <a:rPr lang="zh-CN" altLang="en-US" sz="2400" dirty="0"/>
              <a:t>公里电线</a:t>
            </a:r>
            <a:endParaRPr lang="en-US" altLang="zh-CN" sz="2400" dirty="0"/>
          </a:p>
          <a:p>
            <a:pPr algn="just"/>
            <a:r>
              <a:rPr lang="zh-CN" altLang="en-US" sz="2400" dirty="0"/>
              <a:t>每分钟进行</a:t>
            </a:r>
            <a:r>
              <a:rPr lang="en-US" altLang="zh-CN" sz="2400" dirty="0"/>
              <a:t>200</a:t>
            </a:r>
            <a:r>
              <a:rPr lang="zh-CN" altLang="en-US" sz="2400" dirty="0"/>
              <a:t>次运算。</a:t>
            </a:r>
            <a:endParaRPr lang="zh-CN" altLang="en-US" sz="2400" dirty="0"/>
          </a:p>
          <a:p>
            <a:pPr algn="just"/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3" y="4701808"/>
            <a:ext cx="11129911" cy="17415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68" y="2942887"/>
            <a:ext cx="1562659" cy="15664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1" y="1074907"/>
            <a:ext cx="1799765" cy="167555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019" y="1036395"/>
            <a:ext cx="2218535" cy="33267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阿塔纳索夫</a:t>
            </a:r>
            <a:r>
              <a:rPr lang="en-US" altLang="zh-CN" dirty="0"/>
              <a:t>ABC</a:t>
            </a:r>
            <a:r>
              <a:rPr lang="zh-CN" altLang="en-US" dirty="0"/>
              <a:t>计算机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167080" cy="540487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altLang="zh-CN" dirty="0"/>
              <a:t>1939</a:t>
            </a:r>
            <a:r>
              <a:rPr lang="zh-CN" altLang="en-US" dirty="0"/>
              <a:t>年，阿塔纳索夫设计并试制数字电子计算机的样机“</a:t>
            </a:r>
            <a:r>
              <a:rPr lang="en-US" altLang="zh-CN" dirty="0"/>
              <a:t>ABC</a:t>
            </a:r>
            <a:r>
              <a:rPr lang="zh-CN" altLang="en-US" dirty="0"/>
              <a:t>机”。其设计方案启发了</a:t>
            </a:r>
            <a:r>
              <a:rPr lang="en-US" altLang="zh-CN" dirty="0"/>
              <a:t>ENIAC</a:t>
            </a:r>
            <a:r>
              <a:rPr lang="zh-CN" altLang="en-US" dirty="0"/>
              <a:t>开发小组的莫克利，并直接影响到</a:t>
            </a:r>
            <a:r>
              <a:rPr lang="en-US" altLang="zh-CN" dirty="0"/>
              <a:t>ENIAC</a:t>
            </a:r>
            <a:r>
              <a:rPr lang="zh-CN" altLang="en-US" dirty="0"/>
              <a:t>的诞生。</a:t>
            </a:r>
            <a:endParaRPr lang="zh-CN" altLang="en-US" dirty="0"/>
          </a:p>
          <a:p>
            <a:pPr algn="just">
              <a:lnSpc>
                <a:spcPct val="170000"/>
              </a:lnSpc>
            </a:pPr>
            <a:r>
              <a:rPr lang="en-US" altLang="zh-CN" dirty="0"/>
              <a:t>1972</a:t>
            </a:r>
            <a:r>
              <a:rPr lang="zh-CN" altLang="en-US" dirty="0"/>
              <a:t>年美国法院判决</a:t>
            </a:r>
            <a:r>
              <a:rPr lang="en-US" altLang="zh-CN" dirty="0"/>
              <a:t>ENIAC</a:t>
            </a:r>
            <a:r>
              <a:rPr lang="zh-CN" altLang="en-US" dirty="0"/>
              <a:t>的专利权无效，阿塔纳索夫拥有作为第一个电子计算机方案提出者的优先权。</a:t>
            </a:r>
            <a:endParaRPr lang="zh-CN" altLang="en-US" dirty="0"/>
          </a:p>
          <a:p>
            <a:pPr algn="just">
              <a:lnSpc>
                <a:spcPct val="170000"/>
              </a:lnSpc>
            </a:pPr>
            <a:r>
              <a:rPr lang="zh-CN" altLang="en-US" dirty="0"/>
              <a:t>阿塔纳索夫三原则</a:t>
            </a:r>
            <a:endParaRPr lang="zh-CN" altLang="en-US" dirty="0"/>
          </a:p>
          <a:p>
            <a:pPr lvl="1" algn="just">
              <a:lnSpc>
                <a:spcPct val="170000"/>
              </a:lnSpc>
            </a:pPr>
            <a:r>
              <a:rPr lang="zh-CN" altLang="en-US" dirty="0"/>
              <a:t>采用二进制进行运算；</a:t>
            </a:r>
            <a:endParaRPr lang="zh-CN" altLang="en-US" dirty="0"/>
          </a:p>
          <a:p>
            <a:pPr lvl="1" algn="just">
              <a:lnSpc>
                <a:spcPct val="170000"/>
              </a:lnSpc>
            </a:pPr>
            <a:r>
              <a:rPr lang="zh-CN" altLang="en-US" dirty="0"/>
              <a:t>采用电子技术来实现控制和运算；</a:t>
            </a:r>
            <a:endParaRPr lang="zh-CN" altLang="en-US" dirty="0"/>
          </a:p>
          <a:p>
            <a:pPr lvl="1" algn="just">
              <a:lnSpc>
                <a:spcPct val="170000"/>
              </a:lnSpc>
            </a:pPr>
            <a:r>
              <a:rPr lang="zh-CN" altLang="en-US" dirty="0"/>
              <a:t>采用把计算功能和存储功能相分离的结构。</a:t>
            </a:r>
            <a:endParaRPr lang="zh-CN" altLang="en-US" dirty="0"/>
          </a:p>
          <a:p>
            <a:pPr algn="just"/>
            <a:endParaRPr lang="en-US" altLang="zh-CN" sz="2000" dirty="0"/>
          </a:p>
          <a:p>
            <a:pPr algn="just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902" y="875255"/>
            <a:ext cx="2150865" cy="2265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14" y="4535123"/>
            <a:ext cx="1562659" cy="1566499"/>
          </a:xfrm>
          <a:prstGeom prst="rect">
            <a:avLst/>
          </a:prstGeom>
        </p:spPr>
      </p:pic>
      <p:pic>
        <p:nvPicPr>
          <p:cNvPr id="6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29" y="3253229"/>
            <a:ext cx="2916308" cy="32353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世界上第一台电子数字计算机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7433434" cy="5637024"/>
          </a:xfrm>
        </p:spPr>
        <p:txBody>
          <a:bodyPr/>
          <a:lstStyle/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ENIAC</a:t>
            </a:r>
            <a:r>
              <a:rPr lang="en-US" altLang="zh-CN" sz="2400" dirty="0"/>
              <a:t>(Electronic Numerical Integrator And Computer)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美国宾夕法尼亚大学</a:t>
            </a:r>
            <a:r>
              <a:rPr lang="en-US" altLang="zh-CN" sz="2400" dirty="0"/>
              <a:t>1946</a:t>
            </a:r>
            <a:r>
              <a:rPr lang="zh-CN" altLang="en-US" sz="2400" dirty="0"/>
              <a:t>年研制成功。</a:t>
            </a:r>
            <a:endParaRPr lang="zh-CN" altLang="en-US" sz="2400" dirty="0"/>
          </a:p>
          <a:p>
            <a:pPr algn="just"/>
            <a:r>
              <a:rPr lang="en-US" altLang="zh-CN" sz="2400" dirty="0"/>
              <a:t>18000</a:t>
            </a:r>
            <a:r>
              <a:rPr lang="zh-CN" altLang="en-US" sz="2400" dirty="0"/>
              <a:t>多个电子管，</a:t>
            </a:r>
            <a:r>
              <a:rPr lang="en-US" altLang="zh-CN" sz="2400" dirty="0"/>
              <a:t>1500</a:t>
            </a:r>
            <a:r>
              <a:rPr lang="zh-CN" altLang="en-US" sz="2400" dirty="0"/>
              <a:t>多个继电器，耗电</a:t>
            </a:r>
            <a:r>
              <a:rPr lang="en-US" altLang="zh-CN" sz="2400" dirty="0"/>
              <a:t>150</a:t>
            </a:r>
            <a:r>
              <a:rPr lang="zh-CN" altLang="en-US" sz="2400" dirty="0"/>
              <a:t>千瓦，重</a:t>
            </a:r>
            <a:r>
              <a:rPr lang="en-US" altLang="zh-CN" sz="2400" dirty="0"/>
              <a:t>30</a:t>
            </a:r>
            <a:r>
              <a:rPr lang="zh-CN" altLang="en-US" sz="2400" dirty="0"/>
              <a:t>吨，占地</a:t>
            </a:r>
            <a:r>
              <a:rPr lang="en-US" altLang="zh-CN" sz="2400" dirty="0"/>
              <a:t>150</a:t>
            </a:r>
            <a:r>
              <a:rPr lang="zh-CN" altLang="en-US" sz="2400" dirty="0"/>
              <a:t>平方米，运算速度</a:t>
            </a:r>
            <a:r>
              <a:rPr lang="en-US" altLang="zh-CN" sz="2400" dirty="0"/>
              <a:t>5000</a:t>
            </a:r>
            <a:r>
              <a:rPr lang="zh-CN" altLang="en-US" sz="2400" dirty="0"/>
              <a:t>次</a:t>
            </a:r>
            <a:r>
              <a:rPr lang="en-US" altLang="zh-CN" sz="2400" dirty="0"/>
              <a:t>/</a:t>
            </a:r>
            <a:r>
              <a:rPr lang="zh-CN" altLang="en-US" sz="2400" dirty="0"/>
              <a:t>秒左右。</a:t>
            </a:r>
            <a:endParaRPr lang="zh-CN" altLang="en-US" sz="2400" dirty="0"/>
          </a:p>
          <a:p>
            <a:pPr algn="just"/>
            <a:r>
              <a:rPr lang="zh-CN" altLang="en-US" sz="2400" dirty="0"/>
              <a:t>性能低，耗费巨大，但却是科学史上的一次划时代的创新，奠定了电子计算机的基础，宣告人类进入电子计算机时代。</a:t>
            </a:r>
            <a:endParaRPr lang="zh-CN" altLang="en-US" sz="2400" dirty="0"/>
          </a:p>
          <a:p>
            <a:pPr algn="just"/>
            <a:r>
              <a:rPr lang="zh-CN" altLang="en-US" sz="2400" dirty="0"/>
              <a:t>开发团队</a:t>
            </a:r>
            <a:r>
              <a:rPr lang="zh-CN" altLang="en-US" sz="2400" dirty="0"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莫尔小组</a:t>
            </a:r>
            <a:r>
              <a:rPr lang="zh-CN" altLang="en-US" sz="2400" dirty="0">
                <a:latin typeface="宋体" panose="02010600030101010101" pitchFamily="2" charset="-122"/>
              </a:rPr>
              <a:t>”</a:t>
            </a:r>
            <a:r>
              <a:rPr lang="zh-CN" altLang="en-US" sz="2400" dirty="0"/>
              <a:t>由四位科学家和工程师埃克特、莫克利、戈尔斯坦、博克斯组成，总工埃克特当时年仅</a:t>
            </a:r>
            <a:r>
              <a:rPr lang="en-US" altLang="zh-CN" sz="2400" dirty="0"/>
              <a:t>24</a:t>
            </a:r>
            <a:r>
              <a:rPr lang="zh-CN" altLang="en-US" sz="2400" dirty="0"/>
              <a:t>岁。</a:t>
            </a:r>
            <a:endParaRPr lang="zh-CN" altLang="en-US" sz="2400" dirty="0"/>
          </a:p>
          <a:p>
            <a:pPr algn="just"/>
            <a:endParaRPr lang="zh-CN" altLang="en-US" dirty="0"/>
          </a:p>
        </p:txBody>
      </p:sp>
      <p:pic>
        <p:nvPicPr>
          <p:cNvPr id="5" name="Picture 4" descr="eniac_today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060795" y="1174021"/>
            <a:ext cx="2309242" cy="216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an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60795" y="3440587"/>
            <a:ext cx="2309242" cy="268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ENIAC</a:t>
            </a:r>
            <a:endParaRPr lang="en-US" altLang="zh-CN"/>
          </a:p>
        </p:txBody>
      </p:sp>
      <p:pic>
        <p:nvPicPr>
          <p:cNvPr id="50179" name="Picture 2" descr="eniac_new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07368" y="1336192"/>
            <a:ext cx="5688632" cy="414072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99" y="1336191"/>
            <a:ext cx="5491679" cy="41407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Vacuum tube in  ENIAC</a:t>
            </a:r>
            <a:endParaRPr lang="en-US" altLang="zh-CN"/>
          </a:p>
        </p:txBody>
      </p:sp>
      <p:pic>
        <p:nvPicPr>
          <p:cNvPr id="52233" name="Picture 4" descr="eniac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41990" y="1407805"/>
            <a:ext cx="5761908" cy="482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231" name="Picture 8" descr="ENIAC-ve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3470" y="1407804"/>
            <a:ext cx="3254096" cy="482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Input Pannel (42)</a:t>
            </a:r>
            <a:endParaRPr lang="en-US" altLang="zh-CN"/>
          </a:p>
        </p:txBody>
      </p:sp>
      <p:pic>
        <p:nvPicPr>
          <p:cNvPr id="53254" name="Picture 4" descr="ENIAC-dial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77768" y="1197479"/>
            <a:ext cx="8240531" cy="4927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4" y="1361701"/>
            <a:ext cx="10684376" cy="4508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ENIAC Programming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最古老的计算工具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7319" y="1228767"/>
            <a:ext cx="6359634" cy="520442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算筹春秋时期出现。纵式和横式表示自然数，可进行加减乘除、开方及其它的代数计算。</a:t>
            </a:r>
            <a:endParaRPr lang="zh-CN" altLang="en-US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一纵十横，百立千僵 ，</a:t>
            </a:r>
            <a:r>
              <a:rPr lang="zh-CN" altLang="en-US" sz="2400" dirty="0">
                <a:latin typeface="宋体" panose="02010600030101010101" pitchFamily="2" charset="-122"/>
              </a:rPr>
              <a:t>“</a:t>
            </a:r>
            <a:r>
              <a:rPr lang="zh-CN" altLang="en-US" sz="2400" b="1" dirty="0">
                <a:solidFill>
                  <a:schemeClr val="accent2"/>
                </a:solidFill>
              </a:rPr>
              <a:t>运筹帷幄</a:t>
            </a:r>
            <a:r>
              <a:rPr lang="zh-CN" altLang="en-US" sz="2400" dirty="0">
                <a:latin typeface="宋体" panose="02010600030101010101" pitchFamily="2" charset="-122"/>
              </a:rPr>
              <a:t>”。</a:t>
            </a:r>
            <a:endParaRPr lang="zh-CN" altLang="en-US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可表示负数，红筹表示正数，黑筹表示负数。这种运算工具和运算方法，在当时世界上是独一无二的。 </a:t>
            </a:r>
            <a:endParaRPr lang="zh-CN" altLang="en-US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祖冲之用</a:t>
            </a:r>
            <a:r>
              <a:rPr lang="en-US" altLang="zh-CN" sz="2400" dirty="0"/>
              <a:t>15</a:t>
            </a:r>
            <a:r>
              <a:rPr lang="zh-CN" altLang="en-US" sz="2400" dirty="0"/>
              <a:t>年时间计算圆周率，精确到小数点后</a:t>
            </a:r>
            <a:r>
              <a:rPr lang="en-US" altLang="zh-CN" sz="2400" dirty="0"/>
              <a:t>7</a:t>
            </a:r>
            <a:r>
              <a:rPr lang="zh-CN" altLang="en-US" sz="2400" dirty="0"/>
              <a:t>位。</a:t>
            </a:r>
            <a:endParaRPr lang="zh-CN" altLang="en-US" sz="2400" dirty="0"/>
          </a:p>
          <a:p>
            <a:pPr algn="just"/>
            <a:endParaRPr lang="zh-CN" altLang="en-US" sz="2400" dirty="0"/>
          </a:p>
          <a:p>
            <a:pPr algn="just"/>
            <a:endParaRPr lang="zh-CN" altLang="en-US" sz="2400" dirty="0"/>
          </a:p>
        </p:txBody>
      </p:sp>
      <p:sp>
        <p:nvSpPr>
          <p:cNvPr id="8" name="文本占位符 8"/>
          <p:cNvSpPr txBox="1"/>
          <p:nvPr/>
        </p:nvSpPr>
        <p:spPr>
          <a:xfrm>
            <a:off x="382942" y="1111310"/>
            <a:ext cx="4662121" cy="52044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9" name="Picture 4" descr="1-04"/>
          <p:cNvPicPr>
            <a:picLocks noChangeAspect="1" noChangeArrowheads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45785" y="1228767"/>
            <a:ext cx="3536434" cy="3783985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10" name="Picture 5" descr="1-2-3.jpg (17158 bytes)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2247" y="5130209"/>
            <a:ext cx="3589972" cy="907443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Debug (</a:t>
            </a:r>
            <a:r>
              <a:rPr lang="zh-CN" altLang="en-US" dirty="0"/>
              <a:t>线路检查</a:t>
            </a:r>
            <a:r>
              <a:rPr lang="en-US" altLang="zh-CN" dirty="0"/>
              <a:t>)</a:t>
            </a:r>
            <a:endParaRPr lang="en-US" altLang="zh-CN" dirty="0"/>
          </a:p>
        </p:txBody>
      </p:sp>
      <p:pic>
        <p:nvPicPr>
          <p:cNvPr id="56326" name="Picture 5" descr="[Debugging on ENIAC]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24798" y="1151713"/>
            <a:ext cx="7560626" cy="5100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ENIAC</a:t>
            </a:r>
            <a:r>
              <a:rPr lang="zh-CN" altLang="en-US" dirty="0"/>
              <a:t>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十进制计算机</a:t>
            </a:r>
            <a:endParaRPr lang="zh-CN" altLang="en-US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每一位数由一圈共</a:t>
            </a:r>
            <a:r>
              <a:rPr lang="en-US" altLang="zh-CN" sz="2200" dirty="0">
                <a:solidFill>
                  <a:srgbClr val="FF0000"/>
                </a:solidFill>
              </a:rPr>
              <a:t>10</a:t>
            </a:r>
            <a:r>
              <a:rPr lang="zh-CN" altLang="en-US" sz="2200" dirty="0">
                <a:solidFill>
                  <a:srgbClr val="FF0000"/>
                </a:solidFill>
              </a:rPr>
              <a:t>个真空管表示</a:t>
            </a:r>
            <a:endParaRPr lang="zh-CN" altLang="en-US" sz="2200" dirty="0">
              <a:solidFill>
                <a:srgbClr val="FF0000"/>
              </a:solidFill>
            </a:endParaRPr>
          </a:p>
          <a:p>
            <a:r>
              <a:rPr lang="zh-CN" altLang="en-US" dirty="0"/>
              <a:t>通过开关和插拔电缆进行手动编程   </a:t>
            </a:r>
            <a:endParaRPr lang="zh-CN" altLang="en-US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输入程序和数据可能需要半天时间</a:t>
            </a:r>
            <a:endParaRPr lang="zh-CN" altLang="en-US" sz="2200" dirty="0">
              <a:solidFill>
                <a:srgbClr val="FF0000"/>
              </a:solidFill>
            </a:endParaRPr>
          </a:p>
          <a:p>
            <a:r>
              <a:rPr lang="zh-CN" altLang="en-US" dirty="0"/>
              <a:t>能否将程序和数据存在存储器中？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EVDVAC  </a:t>
            </a:r>
            <a:endParaRPr lang="en-US" altLang="zh-CN" dirty="0"/>
          </a:p>
          <a:p>
            <a:pPr lvl="1"/>
            <a:r>
              <a:rPr lang="en-US" altLang="zh-CN" dirty="0"/>
              <a:t>(Electronic Discrete Variable Automatic Computer)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4" descr="2-1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10784" y="2080448"/>
            <a:ext cx="3385072" cy="418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现代电子计算机之父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819463" cy="5637024"/>
          </a:xfrm>
        </p:spPr>
        <p:txBody>
          <a:bodyPr/>
          <a:lstStyle/>
          <a:p>
            <a:pPr algn="just"/>
            <a:r>
              <a:rPr lang="en-US" altLang="zh-CN" dirty="0"/>
              <a:t>1944~1945</a:t>
            </a:r>
            <a:r>
              <a:rPr lang="zh-CN" altLang="en-US" dirty="0"/>
              <a:t>年间，美籍匈牙利科学家冯</a:t>
            </a:r>
            <a:r>
              <a:rPr lang="en-US" altLang="zh-CN" dirty="0">
                <a:latin typeface="宋体" panose="02010600030101010101" pitchFamily="2" charset="-122"/>
              </a:rPr>
              <a:t>·</a:t>
            </a:r>
            <a:r>
              <a:rPr lang="zh-CN" altLang="en-US" dirty="0"/>
              <a:t>诺伊曼在第一台现代计算机</a:t>
            </a:r>
            <a:r>
              <a:rPr lang="en-US" altLang="zh-CN" dirty="0"/>
              <a:t>ENIAC</a:t>
            </a:r>
            <a:r>
              <a:rPr lang="zh-CN" altLang="en-US" dirty="0"/>
              <a:t>尚未问世时注意到其弱点，并提出一个新机型</a:t>
            </a:r>
            <a:r>
              <a:rPr lang="en-US" altLang="zh-CN" dirty="0"/>
              <a:t>EDVAC</a:t>
            </a:r>
            <a:r>
              <a:rPr lang="zh-CN" altLang="en-US" dirty="0"/>
              <a:t>的设计方案，提到了两个设想：</a:t>
            </a:r>
            <a:endParaRPr lang="zh-CN" altLang="en-US" dirty="0"/>
          </a:p>
          <a:p>
            <a:pPr algn="just"/>
            <a:r>
              <a:rPr lang="zh-CN" altLang="en-US" dirty="0"/>
              <a:t>采用</a:t>
            </a:r>
            <a:r>
              <a:rPr lang="zh-CN" altLang="en-US" dirty="0">
                <a:solidFill>
                  <a:srgbClr val="FF0000"/>
                </a:solidFill>
              </a:rPr>
              <a:t>二进制和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FF0000"/>
                </a:solidFill>
              </a:rPr>
              <a:t>存储程序</a:t>
            </a:r>
            <a:r>
              <a:rPr lang="zh-CN" altLang="en-US" dirty="0">
                <a:latin typeface="宋体" panose="02010600030101010101" pitchFamily="2" charset="-122"/>
              </a:rPr>
              <a:t>”，</a:t>
            </a:r>
            <a:r>
              <a:rPr lang="zh-CN" altLang="en-US" dirty="0"/>
              <a:t>现代计算机最主要思想，</a:t>
            </a:r>
            <a:endParaRPr lang="en-US" altLang="zh-CN" dirty="0"/>
          </a:p>
          <a:p>
            <a:pPr algn="just"/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en-US" dirty="0"/>
              <a:t>现代电子计算机之父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，冯</a:t>
            </a:r>
            <a:r>
              <a:rPr lang="en-US" altLang="zh-CN" dirty="0">
                <a:latin typeface="宋体" panose="02010600030101010101" pitchFamily="2" charset="-122"/>
              </a:rPr>
              <a:t>·</a:t>
            </a:r>
            <a:r>
              <a:rPr lang="zh-CN" altLang="en-US" dirty="0"/>
              <a:t>诺伊曼机体系延续至今。</a:t>
            </a:r>
            <a:endParaRPr lang="en-US" altLang="zh-CN" dirty="0"/>
          </a:p>
          <a:p>
            <a:pPr algn="just"/>
            <a:r>
              <a:rPr lang="en-US" altLang="zh-CN" dirty="0"/>
              <a:t>20</a:t>
            </a:r>
            <a:r>
              <a:rPr lang="zh-CN" altLang="en-US" dirty="0"/>
              <a:t>世纪最重要的数学家之一，因其在现代计算机、博弈论等领域的重大贡献成为美国科学院院士。</a:t>
            </a:r>
            <a:endParaRPr lang="zh-CN" altLang="en-US" dirty="0"/>
          </a:p>
          <a:p>
            <a:pPr algn="just"/>
            <a:endParaRPr lang="zh-CN" altLang="en-US" dirty="0"/>
          </a:p>
          <a:p>
            <a:pPr algn="just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24" y="4496879"/>
            <a:ext cx="1857117" cy="19101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61" y="4518651"/>
            <a:ext cx="1868161" cy="1849521"/>
          </a:xfrm>
          <a:prstGeom prst="rect">
            <a:avLst/>
          </a:prstGeom>
        </p:spPr>
      </p:pic>
      <p:pic>
        <p:nvPicPr>
          <p:cNvPr id="6" name="图片 4" descr="JohnvonNeumann-LosAlamos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204" y="1042250"/>
            <a:ext cx="2033806" cy="2642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图林机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zh-CN" altLang="en-US" dirty="0"/>
              <a:t>图灵）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96959" cy="5637024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/>
              <a:t>1936</a:t>
            </a:r>
            <a:r>
              <a:rPr lang="zh-CN" altLang="en-US" sz="2400" dirty="0"/>
              <a:t>年，</a:t>
            </a:r>
            <a:r>
              <a:rPr lang="en-US" altLang="zh-CN" sz="2400" dirty="0"/>
              <a:t>24</a:t>
            </a:r>
            <a:r>
              <a:rPr lang="zh-CN" altLang="en-US" sz="2400" dirty="0"/>
              <a:t>岁的英国数学家图林发表著名论文</a:t>
            </a:r>
            <a:r>
              <a:rPr lang="en-US" altLang="zh-CN" sz="2400" dirty="0"/>
              <a:t>《</a:t>
            </a:r>
            <a:r>
              <a:rPr lang="zh-CN" altLang="en-US" sz="2400" dirty="0"/>
              <a:t>论可计算数及其在密码问题的应用</a:t>
            </a:r>
            <a:r>
              <a:rPr lang="en-US" altLang="zh-CN" sz="2400" dirty="0"/>
              <a:t>》</a:t>
            </a:r>
            <a:r>
              <a:rPr lang="zh-CN" altLang="en-US" sz="2400" dirty="0"/>
              <a:t>，提出了</a:t>
            </a:r>
            <a:r>
              <a:rPr lang="zh-CN" altLang="en-US" sz="2400" dirty="0">
                <a:latin typeface="宋体" panose="02010600030101010101" pitchFamily="2" charset="-122"/>
              </a:rPr>
              <a:t>“</a:t>
            </a:r>
            <a:r>
              <a:rPr lang="zh-CN" altLang="en-US" sz="2400" dirty="0"/>
              <a:t>理想计算机</a:t>
            </a:r>
            <a:r>
              <a:rPr lang="zh-CN" altLang="en-US" sz="2400" dirty="0">
                <a:latin typeface="宋体" panose="02010600030101010101" pitchFamily="2" charset="-122"/>
              </a:rPr>
              <a:t>”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C00000"/>
                </a:solidFill>
              </a:rPr>
              <a:t>图林机</a:t>
            </a:r>
            <a:r>
              <a:rPr lang="zh-CN" altLang="en-US" sz="2400" dirty="0">
                <a:latin typeface="宋体" panose="02010600030101010101" pitchFamily="2" charset="-122"/>
              </a:rPr>
              <a:t>”</a:t>
            </a:r>
            <a:endParaRPr lang="en-US" altLang="zh-CN" sz="2400" dirty="0"/>
          </a:p>
          <a:p>
            <a:pPr algn="just"/>
            <a:r>
              <a:rPr lang="zh-CN" altLang="en-US" sz="2400" dirty="0"/>
              <a:t>图林通过数学证明得出理论上存在</a:t>
            </a:r>
            <a:r>
              <a:rPr lang="zh-CN" altLang="en-US" sz="2400" dirty="0">
                <a:latin typeface="宋体" panose="02010600030101010101" pitchFamily="2" charset="-122"/>
              </a:rPr>
              <a:t>“</a:t>
            </a:r>
            <a:r>
              <a:rPr lang="zh-CN" altLang="en-US" sz="2400" dirty="0"/>
              <a:t>通用图林机</a:t>
            </a:r>
            <a:r>
              <a:rPr lang="zh-CN" altLang="en-US" sz="2400" dirty="0">
                <a:latin typeface="宋体" panose="02010600030101010101" pitchFamily="2" charset="-122"/>
              </a:rPr>
              <a:t>”</a:t>
            </a:r>
            <a:r>
              <a:rPr lang="zh-CN" altLang="en-US" sz="2400" dirty="0"/>
              <a:t>，这为可计算性的概念提供了严格的数学定义，图林机成为现代通用数字计算机的数学模型，它证明通用数字计算机是可以制造出来的</a:t>
            </a:r>
            <a:endParaRPr lang="zh-CN" altLang="en-US" sz="2400" dirty="0"/>
          </a:p>
          <a:p>
            <a:pPr algn="just"/>
            <a:r>
              <a:rPr lang="zh-CN" altLang="en-US" sz="2400" dirty="0"/>
              <a:t>现代通用数字计算机的数学模型</a:t>
            </a:r>
            <a:endParaRPr lang="zh-CN" altLang="en-US" sz="2400" dirty="0"/>
          </a:p>
          <a:p>
            <a:pPr algn="just"/>
            <a:r>
              <a:rPr lang="en-US" altLang="zh-CN" sz="2400" dirty="0"/>
              <a:t>1940</a:t>
            </a:r>
            <a:r>
              <a:rPr lang="zh-CN" altLang="en-US" sz="2400" dirty="0"/>
              <a:t>年著名论文</a:t>
            </a:r>
            <a:r>
              <a:rPr lang="en-US" altLang="zh-CN" sz="2400" dirty="0"/>
              <a:t>《</a:t>
            </a:r>
            <a:r>
              <a:rPr lang="zh-CN" altLang="en-US" sz="2400" dirty="0"/>
              <a:t>计算机能思考吗？</a:t>
            </a:r>
            <a:r>
              <a:rPr lang="en-US" altLang="zh-CN" sz="2400" dirty="0"/>
              <a:t>》</a:t>
            </a:r>
            <a:r>
              <a:rPr lang="zh-CN" altLang="en-US" sz="2400" dirty="0"/>
              <a:t>，对人工智能进行了探索，并设计了著名的</a:t>
            </a:r>
            <a:r>
              <a:rPr lang="zh-CN" altLang="en-US" sz="2400" dirty="0">
                <a:latin typeface="宋体" panose="02010600030101010101" pitchFamily="2" charset="-122"/>
              </a:rPr>
              <a:t>“</a:t>
            </a:r>
            <a:r>
              <a:rPr lang="zh-CN" altLang="en-US" sz="2400" dirty="0"/>
              <a:t>图林测验</a:t>
            </a:r>
            <a:r>
              <a:rPr lang="zh-CN" altLang="en-US" sz="2400" dirty="0">
                <a:latin typeface="宋体" panose="02010600030101010101" pitchFamily="2" charset="-122"/>
              </a:rPr>
              <a:t>”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algn="just"/>
            <a:r>
              <a:rPr lang="en-US" altLang="zh-CN" sz="2400" dirty="0"/>
              <a:t>1954</a:t>
            </a:r>
            <a:r>
              <a:rPr lang="zh-CN" altLang="en-US" sz="2400" dirty="0"/>
              <a:t>年图林英年早逝，年仅</a:t>
            </a:r>
            <a:r>
              <a:rPr lang="en-US" altLang="zh-CN" sz="2400" dirty="0"/>
              <a:t>42</a:t>
            </a:r>
            <a:r>
              <a:rPr lang="zh-CN" altLang="en-US" sz="2400" dirty="0"/>
              <a:t>岁。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092" y="4478773"/>
            <a:ext cx="3096344" cy="2101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53" y="998866"/>
            <a:ext cx="2424223" cy="32732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1946-1959  </a:t>
            </a:r>
            <a:r>
              <a:rPr lang="zh-CN" altLang="en-US" dirty="0"/>
              <a:t>第一代电子管计算机时代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46485" cy="5637024"/>
          </a:xfrm>
        </p:spPr>
        <p:txBody>
          <a:bodyPr/>
          <a:lstStyle/>
          <a:p>
            <a:pPr marL="449580" indent="-449580">
              <a:lnSpc>
                <a:spcPct val="130000"/>
              </a:lnSpc>
            </a:pPr>
            <a:r>
              <a:rPr lang="en-US" altLang="zh-CN" sz="2400" dirty="0"/>
              <a:t>UNIVAC   </a:t>
            </a:r>
            <a:r>
              <a:rPr lang="zh-CN" altLang="en-US" sz="2400" dirty="0"/>
              <a:t>埃克特和莫克利</a:t>
            </a:r>
            <a:endParaRPr lang="zh-CN" altLang="en-US" sz="2400" dirty="0"/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第一个进行批量生产的计算机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1951</a:t>
            </a:r>
            <a:r>
              <a:rPr lang="zh-CN" altLang="en-US" dirty="0">
                <a:latin typeface="华文新魏" panose="02010800040101010101" pitchFamily="2" charset="-122"/>
              </a:rPr>
              <a:t>年，电脑开始走出实验室服务于社会与公众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1952</a:t>
            </a:r>
            <a:r>
              <a:rPr lang="zh-CN" altLang="en-US" dirty="0">
                <a:latin typeface="华文新魏" panose="02010800040101010101" pitchFamily="2" charset="-122"/>
              </a:rPr>
              <a:t>年，</a:t>
            </a:r>
            <a:r>
              <a:rPr lang="en-US" altLang="zh-CN" dirty="0">
                <a:latin typeface="华文新魏" panose="02010800040101010101" pitchFamily="2" charset="-122"/>
              </a:rPr>
              <a:t>UNIVAC</a:t>
            </a:r>
            <a:r>
              <a:rPr lang="zh-CN" altLang="en-US" dirty="0">
                <a:latin typeface="华文新魏" panose="02010800040101010101" pitchFamily="2" charset="-122"/>
              </a:rPr>
              <a:t>因准确地预测美国总统大选结果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marL="449580" indent="-449580">
              <a:lnSpc>
                <a:spcPct val="130000"/>
              </a:lnSpc>
            </a:pPr>
            <a:r>
              <a:rPr lang="en-US" altLang="zh-CN" sz="2400" dirty="0"/>
              <a:t>EDVAC  </a:t>
            </a:r>
            <a:r>
              <a:rPr lang="zh-CN" altLang="en-US" sz="2400" dirty="0"/>
              <a:t>冯诺依曼</a:t>
            </a:r>
            <a:endParaRPr lang="zh-CN" altLang="en-US" sz="2400" dirty="0"/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1950</a:t>
            </a:r>
            <a:r>
              <a:rPr lang="zh-CN" altLang="en-US" dirty="0">
                <a:latin typeface="华文新魏" panose="02010800040101010101" pitchFamily="2" charset="-122"/>
              </a:rPr>
              <a:t>问世的第一台并行计算机</a:t>
            </a:r>
            <a:r>
              <a:rPr lang="en-US" altLang="zh-CN" dirty="0">
                <a:latin typeface="华文新魏" panose="02010800040101010101" pitchFamily="2" charset="-122"/>
              </a:rPr>
              <a:t>EDVAC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首次实现了冯</a:t>
            </a:r>
            <a:r>
              <a:rPr lang="en-US" altLang="zh-CN" dirty="0">
                <a:latin typeface="华文新魏" panose="02010800040101010101" pitchFamily="2" charset="-122"/>
              </a:rPr>
              <a:t>·</a:t>
            </a:r>
            <a:r>
              <a:rPr lang="zh-CN" altLang="en-US" dirty="0">
                <a:latin typeface="华文新魏" panose="02010800040101010101" pitchFamily="2" charset="-122"/>
              </a:rPr>
              <a:t>诺依曼的两个重要设想：存储程序和采用二进制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marL="449580" indent="-449580">
              <a:lnSpc>
                <a:spcPct val="130000"/>
              </a:lnSpc>
            </a:pPr>
            <a:r>
              <a:rPr lang="en-US" altLang="zh-CN" sz="2400" dirty="0"/>
              <a:t>IBM  701</a:t>
            </a:r>
            <a:endParaRPr lang="en-US" altLang="zh-CN" sz="2400" dirty="0"/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1952</a:t>
            </a:r>
            <a:r>
              <a:rPr lang="zh-CN" altLang="en-US" dirty="0">
                <a:latin typeface="华文新魏" panose="02010800040101010101" pitchFamily="2" charset="-122"/>
              </a:rPr>
              <a:t>年</a:t>
            </a:r>
            <a:r>
              <a:rPr lang="en-US" altLang="zh-CN" dirty="0">
                <a:latin typeface="华文新魏" panose="02010800040101010101" pitchFamily="2" charset="-122"/>
              </a:rPr>
              <a:t>IBM 701</a:t>
            </a:r>
            <a:r>
              <a:rPr lang="zh-CN" altLang="en-US" dirty="0">
                <a:latin typeface="华文新魏" panose="02010800040101010101" pitchFamily="2" charset="-122"/>
              </a:rPr>
              <a:t>在商战中击败</a:t>
            </a:r>
            <a:r>
              <a:rPr lang="en-US" altLang="zh-CN" dirty="0">
                <a:latin typeface="华文新魏" panose="02010800040101010101" pitchFamily="2" charset="-122"/>
              </a:rPr>
              <a:t>UNIVAC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使</a:t>
            </a:r>
            <a:r>
              <a:rPr lang="en-US" altLang="zh-CN" dirty="0">
                <a:latin typeface="华文新魏" panose="02010800040101010101" pitchFamily="2" charset="-122"/>
              </a:rPr>
              <a:t>IBM</a:t>
            </a:r>
            <a:r>
              <a:rPr lang="zh-CN" altLang="en-US" dirty="0">
                <a:latin typeface="华文新魏" panose="02010800040101010101" pitchFamily="2" charset="-122"/>
              </a:rPr>
              <a:t>实现了全面的转型，奠定</a:t>
            </a:r>
            <a:r>
              <a:rPr lang="en-US" altLang="zh-CN" dirty="0">
                <a:latin typeface="华文新魏" panose="02010800040101010101" pitchFamily="2" charset="-122"/>
              </a:rPr>
              <a:t>IBM</a:t>
            </a:r>
            <a:r>
              <a:rPr lang="zh-CN" altLang="en-US" dirty="0">
                <a:latin typeface="华文新魏" panose="02010800040101010101" pitchFamily="2" charset="-122"/>
              </a:rPr>
              <a:t>产业霸主地位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负责人杰里尔</a:t>
            </a:r>
            <a:r>
              <a:rPr lang="en-US" altLang="zh-CN" dirty="0"/>
              <a:t>.</a:t>
            </a:r>
            <a:r>
              <a:rPr lang="zh-CN" altLang="en-US" dirty="0"/>
              <a:t>哈达德   纳撒尼尔</a:t>
            </a:r>
            <a:r>
              <a:rPr lang="en-US" altLang="zh-CN" dirty="0"/>
              <a:t>.</a:t>
            </a:r>
            <a:r>
              <a:rPr lang="zh-CN" altLang="en-US" dirty="0"/>
              <a:t>罗切斯特  </a:t>
            </a:r>
            <a:r>
              <a:rPr lang="en-US" altLang="zh-CN" dirty="0"/>
              <a:t>IEEE</a:t>
            </a:r>
            <a:r>
              <a:rPr lang="zh-CN" altLang="en-US" dirty="0"/>
              <a:t>先驱奖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45" y="5148034"/>
            <a:ext cx="1199171" cy="120211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存储器的出现</a:t>
            </a:r>
            <a:endParaRPr lang="zh-CN" altLang="en-US"/>
          </a:p>
        </p:txBody>
      </p:sp>
      <p:sp>
        <p:nvSpPr>
          <p:cNvPr id="675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1951</a:t>
            </a:r>
            <a:r>
              <a:rPr lang="zh-CN" altLang="en-US" dirty="0"/>
              <a:t>年，中国移民王安发明了磁芯存储器，</a:t>
            </a:r>
            <a:r>
              <a:rPr lang="en-US" altLang="zh-CN" dirty="0"/>
              <a:t>IBM</a:t>
            </a:r>
            <a:r>
              <a:rPr lang="zh-CN" altLang="en-US" dirty="0"/>
              <a:t>于</a:t>
            </a:r>
            <a:r>
              <a:rPr lang="en-US" altLang="zh-CN" dirty="0"/>
              <a:t>1956</a:t>
            </a:r>
            <a:r>
              <a:rPr lang="zh-CN" altLang="en-US" dirty="0"/>
              <a:t>年购买了这项技术专利。</a:t>
            </a:r>
            <a:endParaRPr lang="zh-CN" altLang="en-US" dirty="0"/>
          </a:p>
        </p:txBody>
      </p:sp>
      <p:pic>
        <p:nvPicPr>
          <p:cNvPr id="67595" name="Picture 6" descr="2-1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87131" y="2543554"/>
            <a:ext cx="3614152" cy="3175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52" y="2543554"/>
            <a:ext cx="38100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高级语言的出现</a:t>
            </a:r>
            <a:endParaRPr lang="zh-CN" altLang="en-US" dirty="0"/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1955</a:t>
            </a:r>
            <a:r>
              <a:rPr lang="zh-CN" altLang="en-US" dirty="0"/>
              <a:t>年，</a:t>
            </a:r>
            <a:r>
              <a:rPr lang="en-US" altLang="zh-CN" dirty="0"/>
              <a:t>IBM</a:t>
            </a:r>
            <a:r>
              <a:rPr lang="zh-CN" altLang="en-US" dirty="0"/>
              <a:t>公司的巴克斯研制成功第一个高级程序语言</a:t>
            </a:r>
            <a:r>
              <a:rPr lang="en-US" altLang="zh-CN" dirty="0"/>
              <a:t>FORTRAN</a:t>
            </a:r>
            <a:r>
              <a:rPr lang="zh-CN" altLang="en-US" dirty="0"/>
              <a:t>，它被广泛用于科学计算。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06" y="4426864"/>
            <a:ext cx="1523883" cy="15276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946" y="2572452"/>
            <a:ext cx="1975619" cy="13405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30" y="2462027"/>
            <a:ext cx="2403810" cy="37606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85" y="2462027"/>
            <a:ext cx="2953498" cy="377660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1959-1964 </a:t>
            </a:r>
            <a:r>
              <a:rPr lang="zh-CN" altLang="en-US" dirty="0"/>
              <a:t>晶体管造就第二代计算机</a:t>
            </a:r>
            <a:endParaRPr lang="zh-CN" altLang="en-US" dirty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80729"/>
            <a:ext cx="11027238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华文新魏" panose="02010800040101010101" pitchFamily="2" charset="-122"/>
              </a:rPr>
              <a:t>1947</a:t>
            </a:r>
            <a:r>
              <a:rPr lang="zh-CN" altLang="en-US" dirty="0">
                <a:latin typeface="华文新魏" panose="02010800040101010101" pitchFamily="2" charset="-122"/>
              </a:rPr>
              <a:t>年，贝尔实验室肖克莱、巴丁、布拉顿发明点触型晶体管；</a:t>
            </a:r>
            <a:r>
              <a:rPr lang="en-US" altLang="zh-CN" dirty="0">
                <a:latin typeface="华文新魏" panose="02010800040101010101" pitchFamily="2" charset="-122"/>
              </a:rPr>
              <a:t>1950</a:t>
            </a:r>
            <a:r>
              <a:rPr lang="zh-CN" altLang="en-US" dirty="0">
                <a:latin typeface="华文新魏" panose="02010800040101010101" pitchFamily="2" charset="-122"/>
              </a:rPr>
              <a:t>年又发明了面结型晶体管。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dirty="0">
                <a:latin typeface="华文新魏" panose="02010800040101010101" pitchFamily="2" charset="-122"/>
              </a:rPr>
              <a:t>晶体管体积小、重量轻、寿命长、发热少、功耗低，电子线路结构大大改观，运算速度大幅提高。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dirty="0">
                <a:latin typeface="华文新魏" panose="02010800040101010101" pitchFamily="2" charset="-122"/>
              </a:rPr>
              <a:t>肖克莱（左）、巴丁（中）、布拉顿（右）于</a:t>
            </a:r>
            <a:r>
              <a:rPr lang="en-US" altLang="zh-CN" dirty="0">
                <a:latin typeface="华文新魏" panose="02010800040101010101" pitchFamily="2" charset="-122"/>
              </a:rPr>
              <a:t>1956</a:t>
            </a:r>
            <a:r>
              <a:rPr lang="zh-CN" altLang="en-US" dirty="0">
                <a:latin typeface="华文新魏" panose="02010800040101010101" pitchFamily="2" charset="-122"/>
              </a:rPr>
              <a:t>年共同获得诺贝尔物理学奖。</a:t>
            </a:r>
            <a:endParaRPr lang="zh-CN" altLang="en-US" dirty="0">
              <a:latin typeface="华文新魏" panose="02010800040101010101" pitchFamily="2" charset="-122"/>
            </a:endParaRPr>
          </a:p>
        </p:txBody>
      </p:sp>
      <p:pic>
        <p:nvPicPr>
          <p:cNvPr id="70661" name="Picture 4" descr="2-2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92597" y="4351970"/>
            <a:ext cx="3240088" cy="1522413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  <p:grpSp>
        <p:nvGrpSpPr>
          <p:cNvPr id="2" name="Group 5"/>
          <p:cNvGrpSpPr/>
          <p:nvPr/>
        </p:nvGrpSpPr>
        <p:grpSpPr bwMode="auto">
          <a:xfrm>
            <a:off x="2128301" y="4483434"/>
            <a:ext cx="2058988" cy="1295400"/>
            <a:chOff x="576" y="3024"/>
            <a:chExt cx="1297" cy="816"/>
          </a:xfrm>
        </p:grpSpPr>
        <p:pic>
          <p:nvPicPr>
            <p:cNvPr id="70663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" y="3024"/>
              <a:ext cx="447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4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36" y="3072"/>
              <a:ext cx="337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65" name="Line 8"/>
            <p:cNvSpPr>
              <a:spLocks noChangeShapeType="1"/>
            </p:cNvSpPr>
            <p:nvPr/>
          </p:nvSpPr>
          <p:spPr bwMode="auto">
            <a:xfrm>
              <a:off x="1056" y="3360"/>
              <a:ext cx="43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403" y="4351970"/>
            <a:ext cx="1522413" cy="152241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1959-1964 </a:t>
            </a:r>
            <a:r>
              <a:rPr lang="zh-CN" altLang="en-US" dirty="0"/>
              <a:t>晶体管造就第二代计算机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91541" y="1330859"/>
            <a:ext cx="2950736" cy="3406834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1954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年美国贝尔实验室于研制成功第一台使用晶体管的第二代计算机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TRADIC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。相比采用定点运算的第一代计算机，第二代计算机普遍增加了浮点运算，计算能力实现了一次飞跃。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endParaRPr lang="zh-CN" altLang="en-US" sz="2400" dirty="0"/>
          </a:p>
        </p:txBody>
      </p:sp>
      <p:sp>
        <p:nvSpPr>
          <p:cNvPr id="14" name="内容占位符 2"/>
          <p:cNvSpPr txBox="1"/>
          <p:nvPr/>
        </p:nvSpPr>
        <p:spPr>
          <a:xfrm>
            <a:off x="6730544" y="3737191"/>
            <a:ext cx="4650241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IBM1958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年制成的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1401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及后续的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1410/1440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系列计算机，是第二代计算机中的代表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677670" y="5022674"/>
            <a:ext cx="10986246" cy="1252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dirty="0"/>
              <a:t>二代计算机除了用于科学计算，还逐渐被工商企业用来进行商务处理</a:t>
            </a:r>
            <a:endParaRPr lang="en-US" altLang="zh-CN" sz="2400" dirty="0"/>
          </a:p>
          <a:p>
            <a:pPr algn="just"/>
            <a:r>
              <a:rPr lang="zh-CN" altLang="en-US" sz="2400" dirty="0"/>
              <a:t>高级语言</a:t>
            </a:r>
            <a:r>
              <a:rPr lang="en-US" altLang="zh-CN" sz="2400" dirty="0"/>
              <a:t>FORTRAN</a:t>
            </a:r>
            <a:r>
              <a:rPr lang="zh-CN" altLang="en-US" sz="2400" dirty="0"/>
              <a:t>和</a:t>
            </a:r>
            <a:r>
              <a:rPr lang="en-US" altLang="zh-CN" sz="2400" dirty="0"/>
              <a:t>COBOL</a:t>
            </a:r>
            <a:r>
              <a:rPr lang="zh-CN" altLang="en-US" sz="2400" dirty="0"/>
              <a:t>因此也得到了广泛应用。</a:t>
            </a:r>
            <a:endParaRPr lang="zh-CN" altLang="en-US" sz="2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811215" y="1278538"/>
            <a:ext cx="2571076" cy="3223227"/>
            <a:chOff x="811215" y="1097783"/>
            <a:chExt cx="2571076" cy="322322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1215" y="1097783"/>
              <a:ext cx="2571076" cy="285389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495727" y="3951678"/>
              <a:ext cx="10791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TRADIC</a:t>
              </a:r>
              <a:endParaRPr lang="zh-CN" altLang="en-US" b="1" dirty="0">
                <a:solidFill>
                  <a:srgbClr val="C00000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92036" y="1146193"/>
            <a:ext cx="4296721" cy="2403011"/>
            <a:chOff x="6892036" y="965438"/>
            <a:chExt cx="4296721" cy="240301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2036" y="998539"/>
              <a:ext cx="4296721" cy="2369910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6892036" y="965438"/>
              <a:ext cx="1220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IBM 1401</a:t>
              </a:r>
              <a:endParaRPr lang="zh-CN" altLang="en-US" b="1" dirty="0">
                <a:solidFill>
                  <a:srgbClr val="C00000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1964-1970  </a:t>
            </a:r>
            <a:r>
              <a:rPr lang="zh-CN" altLang="en-US" dirty="0"/>
              <a:t>第三代计算机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1958</a:t>
            </a:r>
            <a:r>
              <a:rPr lang="zh-CN" altLang="en-US" dirty="0"/>
              <a:t>年，美国物理学家基尔比和诺伊斯同时发明集成电路。</a:t>
            </a:r>
            <a:endParaRPr lang="zh-CN" altLang="en-US" dirty="0"/>
          </a:p>
          <a:p>
            <a:r>
              <a:rPr lang="zh-CN" altLang="en-US" dirty="0"/>
              <a:t>集成电路的出现使得计算机脱胎换骨     </a:t>
            </a:r>
            <a:endParaRPr lang="en-US" altLang="zh-CN" dirty="0"/>
          </a:p>
          <a:p>
            <a:r>
              <a:rPr lang="en-US" altLang="zh-CN" dirty="0"/>
              <a:t>2000 Nobel Prize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4" descr="2-2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11624" y="2780929"/>
            <a:ext cx="2952750" cy="1978025"/>
          </a:xfrm>
          <a:prstGeom prst="rect">
            <a:avLst/>
          </a:prstGeom>
          <a:noFill/>
          <a:ln w="25400">
            <a:solidFill>
              <a:srgbClr val="993300"/>
            </a:solidFill>
            <a:miter lim="800000"/>
            <a:headEnd/>
            <a:tailEnd/>
          </a:ln>
        </p:spPr>
      </p:pic>
      <p:pic>
        <p:nvPicPr>
          <p:cNvPr id="5" name="Picture 5" descr="2-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6040" y="2780929"/>
            <a:ext cx="2736850" cy="2009775"/>
          </a:xfrm>
          <a:prstGeom prst="rect">
            <a:avLst/>
          </a:prstGeom>
          <a:noFill/>
          <a:ln w="25400">
            <a:solidFill>
              <a:srgbClr val="993300"/>
            </a:solidFill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1" y="5022826"/>
            <a:ext cx="1440160" cy="14436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5022825"/>
            <a:ext cx="1452612" cy="14526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最古老的计算器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3859618"/>
            <a:ext cx="10515599" cy="2720169"/>
          </a:xfrm>
        </p:spPr>
        <p:txBody>
          <a:bodyPr/>
          <a:lstStyle/>
          <a:p>
            <a:r>
              <a:rPr lang="zh-CN" altLang="en-US" sz="2800" dirty="0"/>
              <a:t>算盘被誉作中国</a:t>
            </a:r>
            <a:r>
              <a:rPr lang="zh-CN" altLang="en-US" sz="2800" dirty="0">
                <a:latin typeface="宋体" panose="02010600030101010101" pitchFamily="2" charset="-122"/>
              </a:rPr>
              <a:t>“</a:t>
            </a:r>
            <a:r>
              <a:rPr lang="zh-CN" altLang="en-US" sz="2800" dirty="0"/>
              <a:t>第五大发明</a:t>
            </a:r>
            <a:r>
              <a:rPr lang="zh-CN" altLang="en-US" sz="2800" dirty="0">
                <a:latin typeface="宋体" panose="02010600030101010101" pitchFamily="2" charset="-122"/>
              </a:rPr>
              <a:t>”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陕西歧山西周宫室遗址中出土了</a:t>
            </a:r>
            <a:r>
              <a:rPr lang="en-US" altLang="zh-CN" sz="2800" dirty="0"/>
              <a:t>90</a:t>
            </a:r>
            <a:r>
              <a:rPr lang="zh-CN" altLang="en-US" sz="2800" dirty="0"/>
              <a:t>粒青黄两色陶丸，青色</a:t>
            </a:r>
            <a:r>
              <a:rPr lang="en-US" altLang="zh-CN" sz="2800" dirty="0"/>
              <a:t>20</a:t>
            </a:r>
            <a:r>
              <a:rPr lang="zh-CN" altLang="en-US" sz="2800" dirty="0"/>
              <a:t>粒，黄色</a:t>
            </a:r>
            <a:r>
              <a:rPr lang="en-US" altLang="zh-CN" sz="2800" dirty="0"/>
              <a:t>70</a:t>
            </a:r>
            <a:r>
              <a:rPr lang="zh-CN" altLang="en-US" sz="2800" dirty="0"/>
              <a:t>粒，将算盘的发明时间提前到二千多年前的西周时期。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</a:rPr>
              <a:t>价格低廉，绝无故障，节约能源，十年中无需任何保养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endParaRPr lang="zh-CN" altLang="en-US" sz="28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Picture 3" descr="3-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733943" y="1268760"/>
            <a:ext cx="3844078" cy="2160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 descr="abac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758592" y="1287316"/>
            <a:ext cx="3995821" cy="2160240"/>
          </a:xfrm>
          <a:prstGeom prst="rect">
            <a:avLst/>
          </a:prstGeom>
          <a:solidFill>
            <a:srgbClr val="FF6600"/>
          </a:solidFill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第一台微型计算机：</a:t>
            </a:r>
            <a:r>
              <a:rPr lang="en-US" altLang="zh-CN"/>
              <a:t>Altair 8800 </a:t>
            </a:r>
            <a:endParaRPr lang="en-US" altLang="zh-CN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>
          <a:xfrm>
            <a:off x="5755966" y="1811288"/>
            <a:ext cx="5247456" cy="4243536"/>
          </a:xfrm>
        </p:spPr>
        <p:txBody>
          <a:bodyPr/>
          <a:lstStyle/>
          <a:p>
            <a:pPr algn="just" eaLnBrk="1" hangingPunct="1"/>
            <a:r>
              <a:rPr lang="en-US" altLang="zh-CN" dirty="0">
                <a:latin typeface="华文新魏" panose="02010800040101010101" pitchFamily="2" charset="-122"/>
              </a:rPr>
              <a:t>1975</a:t>
            </a:r>
            <a:r>
              <a:rPr lang="zh-CN" altLang="en-US" dirty="0">
                <a:latin typeface="华文新魏" panose="02010800040101010101" pitchFamily="2" charset="-122"/>
              </a:rPr>
              <a:t>年</a:t>
            </a:r>
            <a:r>
              <a:rPr lang="en-US" altLang="zh-CN" dirty="0">
                <a:latin typeface="华文新魏" panose="02010800040101010101" pitchFamily="2" charset="-122"/>
              </a:rPr>
              <a:t>4</a:t>
            </a:r>
            <a:r>
              <a:rPr lang="zh-CN" altLang="en-US" dirty="0">
                <a:latin typeface="华文新魏" panose="02010800040101010101" pitchFamily="2" charset="-122"/>
              </a:rPr>
              <a:t>月，</a:t>
            </a:r>
            <a:r>
              <a:rPr lang="en-US" altLang="zh-CN" dirty="0">
                <a:latin typeface="华文新魏" panose="02010800040101010101" pitchFamily="2" charset="-122"/>
              </a:rPr>
              <a:t>MITS</a:t>
            </a:r>
            <a:r>
              <a:rPr lang="zh-CN" altLang="en-US" dirty="0">
                <a:latin typeface="华文新魏" panose="02010800040101010101" pitchFamily="2" charset="-122"/>
              </a:rPr>
              <a:t>发布第一个通用型</a:t>
            </a:r>
            <a:r>
              <a:rPr lang="en-US" altLang="zh-CN" dirty="0">
                <a:latin typeface="华文新魏" panose="02010800040101010101" pitchFamily="2" charset="-122"/>
              </a:rPr>
              <a:t>Altair 8800</a:t>
            </a:r>
            <a:r>
              <a:rPr lang="zh-CN" altLang="en-US" dirty="0">
                <a:latin typeface="华文新魏" panose="02010800040101010101" pitchFamily="2" charset="-122"/>
              </a:rPr>
              <a:t>，售价</a:t>
            </a:r>
            <a:r>
              <a:rPr lang="en-US" altLang="zh-CN" dirty="0">
                <a:latin typeface="华文新魏" panose="02010800040101010101" pitchFamily="2" charset="-122"/>
              </a:rPr>
              <a:t>375</a:t>
            </a:r>
            <a:r>
              <a:rPr lang="zh-CN" altLang="en-US" dirty="0">
                <a:latin typeface="华文新魏" panose="02010800040101010101" pitchFamily="2" charset="-122"/>
              </a:rPr>
              <a:t>美元，带有</a:t>
            </a:r>
            <a:r>
              <a:rPr lang="en-US" altLang="zh-CN" dirty="0">
                <a:latin typeface="华文新魏" panose="02010800040101010101" pitchFamily="2" charset="-122"/>
              </a:rPr>
              <a:t>1KB</a:t>
            </a:r>
            <a:r>
              <a:rPr lang="zh-CN" altLang="en-US" dirty="0">
                <a:latin typeface="华文新魏" panose="02010800040101010101" pitchFamily="2" charset="-122"/>
              </a:rPr>
              <a:t>存储器。这是世界上第一台微型计算机。 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eaLnBrk="1" hangingPunct="1"/>
            <a:r>
              <a:rPr lang="en-US" altLang="zh-CN" dirty="0">
                <a:latin typeface="华文新魏" panose="02010800040101010101" pitchFamily="2" charset="-122"/>
              </a:rPr>
              <a:t>Altair</a:t>
            </a:r>
            <a:r>
              <a:rPr lang="zh-CN" altLang="en-US" dirty="0">
                <a:latin typeface="华文新魏" panose="02010800040101010101" pitchFamily="2" charset="-122"/>
              </a:rPr>
              <a:t>定位在青年电脑迷市场 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eaLnBrk="1" hangingPunct="1"/>
            <a:r>
              <a:rPr lang="en-US" altLang="zh-CN" dirty="0">
                <a:latin typeface="华文新魏" panose="02010800040101010101" pitchFamily="2" charset="-122"/>
              </a:rPr>
              <a:t>Paul Allen</a:t>
            </a:r>
            <a:r>
              <a:rPr lang="zh-CN" altLang="en-US" dirty="0">
                <a:latin typeface="华文新魏" panose="02010800040101010101" pitchFamily="2" charset="-122"/>
              </a:rPr>
              <a:t>和</a:t>
            </a:r>
            <a:r>
              <a:rPr lang="en-US" altLang="zh-CN" dirty="0">
                <a:latin typeface="华文新魏" panose="02010800040101010101" pitchFamily="2" charset="-122"/>
              </a:rPr>
              <a:t>Bill Gates</a:t>
            </a:r>
            <a:r>
              <a:rPr lang="zh-CN" altLang="en-US" dirty="0">
                <a:latin typeface="华文新魏" panose="02010800040101010101" pitchFamily="2" charset="-122"/>
              </a:rPr>
              <a:t>在三周内为</a:t>
            </a:r>
            <a:r>
              <a:rPr lang="en-US" altLang="zh-CN" dirty="0">
                <a:latin typeface="华文新魏" panose="02010800040101010101" pitchFamily="2" charset="-122"/>
              </a:rPr>
              <a:t>Altair</a:t>
            </a:r>
            <a:r>
              <a:rPr lang="zh-CN" altLang="en-US" dirty="0">
                <a:latin typeface="华文新魏" panose="02010800040101010101" pitchFamily="2" charset="-122"/>
              </a:rPr>
              <a:t>开发出</a:t>
            </a:r>
            <a:r>
              <a:rPr lang="en-US" altLang="zh-CN" dirty="0">
                <a:latin typeface="华文新魏" panose="02010800040101010101" pitchFamily="2" charset="-122"/>
              </a:rPr>
              <a:t>BASIC</a:t>
            </a:r>
            <a:r>
              <a:rPr lang="zh-CN" altLang="en-US" dirty="0">
                <a:latin typeface="华文新魏" panose="02010800040101010101" pitchFamily="2" charset="-122"/>
              </a:rPr>
              <a:t>语言，</a:t>
            </a:r>
            <a:r>
              <a:rPr lang="en-US" altLang="zh-CN" dirty="0">
                <a:latin typeface="华文新魏" panose="02010800040101010101" pitchFamily="2" charset="-122"/>
              </a:rPr>
              <a:t>MITS</a:t>
            </a:r>
            <a:r>
              <a:rPr lang="zh-CN" altLang="en-US" dirty="0">
                <a:latin typeface="华文新魏" panose="02010800040101010101" pitchFamily="2" charset="-122"/>
              </a:rPr>
              <a:t>成为两个未来富翁的第一个客户 。</a:t>
            </a:r>
            <a:endParaRPr lang="zh-CN" altLang="en-US" dirty="0">
              <a:latin typeface="华文新魏" panose="02010800040101010101" pitchFamily="2" charset="-122"/>
            </a:endParaRPr>
          </a:p>
        </p:txBody>
      </p:sp>
      <p:pic>
        <p:nvPicPr>
          <p:cNvPr id="537604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5521" y="1412776"/>
            <a:ext cx="3431225" cy="20162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45" y="3933056"/>
            <a:ext cx="3360375" cy="20162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2891" y="6237312"/>
            <a:ext cx="2538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</a:pPr>
            <a:r>
              <a:rPr lang="en-US" altLang="zh-CN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http://oldcomputers.net/</a:t>
            </a:r>
            <a:endParaRPr lang="zh-CN" altLang="zh-CN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7475964" cy="5637024"/>
          </a:xfrm>
        </p:spPr>
        <p:txBody>
          <a:bodyPr/>
          <a:lstStyle/>
          <a:p>
            <a:pPr algn="just"/>
            <a:r>
              <a:rPr lang="en-US" altLang="zh-CN" sz="2800" dirty="0">
                <a:latin typeface="华文新魏" panose="02010800040101010101" pitchFamily="2" charset="-122"/>
              </a:rPr>
              <a:t>1976</a:t>
            </a:r>
            <a:r>
              <a:rPr lang="zh-CN" altLang="en-US" sz="2800" dirty="0">
                <a:latin typeface="华文新魏" panose="02010800040101010101" pitchFamily="2" charset="-122"/>
              </a:rPr>
              <a:t>年</a:t>
            </a:r>
            <a:r>
              <a:rPr lang="en-US" altLang="zh-CN" sz="2800" dirty="0">
                <a:latin typeface="华文新魏" panose="02010800040101010101" pitchFamily="2" charset="-122"/>
              </a:rPr>
              <a:t>3</a:t>
            </a:r>
            <a:r>
              <a:rPr lang="zh-CN" altLang="en-US" sz="2800" dirty="0">
                <a:latin typeface="华文新魏" panose="02010800040101010101" pitchFamily="2" charset="-122"/>
              </a:rPr>
              <a:t>月，</a:t>
            </a:r>
            <a:r>
              <a:rPr lang="en-US" altLang="zh-CN" sz="2800" dirty="0">
                <a:latin typeface="华文新魏" panose="02010800040101010101" pitchFamily="2" charset="-122"/>
              </a:rPr>
              <a:t>Steve Wozniak</a:t>
            </a:r>
            <a:r>
              <a:rPr lang="zh-CN" altLang="en-US" sz="2800" dirty="0">
                <a:latin typeface="华文新魏" panose="02010800040101010101" pitchFamily="2" charset="-122"/>
              </a:rPr>
              <a:t>和</a:t>
            </a:r>
            <a:r>
              <a:rPr lang="en-US" altLang="zh-CN" sz="2800" dirty="0">
                <a:latin typeface="华文新魏" panose="02010800040101010101" pitchFamily="2" charset="-122"/>
              </a:rPr>
              <a:t>Steve Jobs</a:t>
            </a:r>
            <a:r>
              <a:rPr lang="zh-CN" altLang="en-US" sz="2800" dirty="0">
                <a:latin typeface="华文新魏" panose="02010800040101010101" pitchFamily="2" charset="-122"/>
              </a:rPr>
              <a:t>开发出微型计算机</a:t>
            </a:r>
            <a:r>
              <a:rPr lang="en-US" altLang="zh-CN" sz="2800" dirty="0">
                <a:latin typeface="华文新魏" panose="02010800040101010101" pitchFamily="2" charset="-122"/>
              </a:rPr>
              <a:t>Apple I</a:t>
            </a:r>
            <a:r>
              <a:rPr lang="zh-CN" altLang="en-US" sz="2800" dirty="0">
                <a:latin typeface="华文新魏" panose="02010800040101010101" pitchFamily="2" charset="-122"/>
              </a:rPr>
              <a:t>，愚人节这天，两个</a:t>
            </a:r>
            <a:r>
              <a:rPr lang="en-US" altLang="zh-CN" sz="2800" dirty="0">
                <a:latin typeface="华文新魏" panose="02010800040101010101" pitchFamily="2" charset="-122"/>
              </a:rPr>
              <a:t>Steve</a:t>
            </a:r>
            <a:r>
              <a:rPr lang="zh-CN" altLang="en-US" sz="2800" dirty="0">
                <a:latin typeface="华文新魏" panose="02010800040101010101" pitchFamily="2" charset="-122"/>
              </a:rPr>
              <a:t>成立了</a:t>
            </a:r>
            <a:r>
              <a:rPr lang="en-US" altLang="zh-CN" sz="2800" dirty="0">
                <a:latin typeface="华文新魏" panose="02010800040101010101" pitchFamily="2" charset="-122"/>
              </a:rPr>
              <a:t>Apple</a:t>
            </a:r>
            <a:r>
              <a:rPr lang="zh-CN" altLang="en-US" sz="2800" dirty="0">
                <a:latin typeface="华文新魏" panose="02010800040101010101" pitchFamily="2" charset="-122"/>
              </a:rPr>
              <a:t>计算机公司。 </a:t>
            </a:r>
            <a:endParaRPr lang="zh-CN" altLang="en-US" sz="2800" dirty="0">
              <a:latin typeface="华文新魏" panose="02010800040101010101" pitchFamily="2" charset="-122"/>
            </a:endParaRPr>
          </a:p>
          <a:p>
            <a:pPr algn="just"/>
            <a:r>
              <a:rPr lang="en-US" altLang="zh-CN" sz="2800" dirty="0">
                <a:latin typeface="华文新魏" panose="02010800040101010101" pitchFamily="2" charset="-122"/>
              </a:rPr>
              <a:t>Apple II</a:t>
            </a:r>
            <a:r>
              <a:rPr lang="zh-CN" altLang="en-US" sz="2800" dirty="0">
                <a:latin typeface="华文新魏" panose="02010800040101010101" pitchFamily="2" charset="-122"/>
              </a:rPr>
              <a:t>是第一个带有彩色图形的个人计算机，售价为</a:t>
            </a:r>
            <a:r>
              <a:rPr lang="en-US" altLang="zh-CN" sz="2800" dirty="0">
                <a:latin typeface="华文新魏" panose="02010800040101010101" pitchFamily="2" charset="-122"/>
              </a:rPr>
              <a:t>1300</a:t>
            </a:r>
            <a:r>
              <a:rPr lang="zh-CN" altLang="en-US" sz="2800" dirty="0">
                <a:latin typeface="华文新魏" panose="02010800040101010101" pitchFamily="2" charset="-122"/>
              </a:rPr>
              <a:t>美元。</a:t>
            </a:r>
            <a:r>
              <a:rPr lang="en-US" altLang="zh-CN" sz="2800" dirty="0">
                <a:latin typeface="华文新魏" panose="02010800040101010101" pitchFamily="2" charset="-122"/>
              </a:rPr>
              <a:t>Apple II</a:t>
            </a:r>
            <a:r>
              <a:rPr lang="zh-CN" altLang="en-US" sz="2800" dirty="0">
                <a:latin typeface="华文新魏" panose="02010800040101010101" pitchFamily="2" charset="-122"/>
              </a:rPr>
              <a:t>及其系列改进机型风靡一时，使</a:t>
            </a:r>
            <a:r>
              <a:rPr lang="en-US" altLang="zh-CN" sz="2800" dirty="0">
                <a:latin typeface="华文新魏" panose="02010800040101010101" pitchFamily="2" charset="-122"/>
              </a:rPr>
              <a:t>Apple</a:t>
            </a:r>
            <a:r>
              <a:rPr lang="zh-CN" altLang="en-US" sz="2800" dirty="0">
                <a:latin typeface="华文新魏" panose="02010800040101010101" pitchFamily="2" charset="-122"/>
              </a:rPr>
              <a:t>成为微型机时代最成功的计算机公司。 </a:t>
            </a:r>
            <a:endParaRPr lang="zh-CN" altLang="en-US" sz="2800" dirty="0">
              <a:latin typeface="华文新魏" panose="02010800040101010101" pitchFamily="2" charset="-122"/>
            </a:endParaRPr>
          </a:p>
          <a:p>
            <a:pPr algn="just"/>
            <a:endParaRPr lang="zh-CN" altLang="en-US" dirty="0"/>
          </a:p>
        </p:txBody>
      </p:sp>
      <p:pic>
        <p:nvPicPr>
          <p:cNvPr id="6" name="Picture 7" descr="输出向导-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22290" y="4716697"/>
            <a:ext cx="1368152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www.damndigital.com/wp-content/uploads/2010/12/steve-job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7062" y="4548089"/>
            <a:ext cx="2880320" cy="1784199"/>
          </a:xfrm>
          <a:prstGeom prst="rect">
            <a:avLst/>
          </a:prstGeom>
          <a:noFill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361" y="1297938"/>
            <a:ext cx="3085747" cy="24633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511" y="4062121"/>
            <a:ext cx="3477597" cy="236476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1981-PC</a:t>
            </a:r>
            <a:r>
              <a:rPr lang="zh-CN" altLang="en-US" dirty="0"/>
              <a:t>元年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53278" cy="3591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1980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月，“跳棋计划”的</a:t>
            </a:r>
            <a:r>
              <a:rPr lang="en-US" altLang="zh-CN" dirty="0"/>
              <a:t>13</a:t>
            </a:r>
            <a:r>
              <a:rPr lang="zh-CN" altLang="en-US" dirty="0"/>
              <a:t>人小组秘密来到佛罗里达州波克罗顿镇的</a:t>
            </a:r>
            <a:r>
              <a:rPr lang="en-US" altLang="zh-CN" dirty="0"/>
              <a:t>IBM</a:t>
            </a:r>
            <a:r>
              <a:rPr lang="zh-CN" altLang="en-US" dirty="0"/>
              <a:t>研究发展中心，次年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日，</a:t>
            </a:r>
            <a:r>
              <a:rPr lang="en-US" altLang="zh-CN" dirty="0"/>
              <a:t>IBM PC</a:t>
            </a:r>
            <a:r>
              <a:rPr lang="zh-CN" altLang="en-US" dirty="0"/>
              <a:t>诞生。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IBM</a:t>
            </a:r>
            <a:r>
              <a:rPr lang="zh-CN" altLang="en-US" dirty="0"/>
              <a:t>将其命名为</a:t>
            </a:r>
            <a:r>
              <a:rPr lang="en-US" altLang="zh-CN" dirty="0"/>
              <a:t>Personal Computer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CPU</a:t>
            </a:r>
            <a:r>
              <a:rPr lang="zh-CN" altLang="en-US" dirty="0"/>
              <a:t>为主频</a:t>
            </a:r>
            <a:r>
              <a:rPr lang="en-US" altLang="zh-CN" dirty="0"/>
              <a:t>4.77MHz</a:t>
            </a:r>
            <a:r>
              <a:rPr lang="zh-CN" altLang="en-US" dirty="0"/>
              <a:t>的</a:t>
            </a:r>
            <a:r>
              <a:rPr lang="en-US" altLang="zh-CN" dirty="0"/>
              <a:t>Intel 8088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OS</a:t>
            </a:r>
            <a:r>
              <a:rPr lang="zh-CN" altLang="en-US" dirty="0"/>
              <a:t>：</a:t>
            </a:r>
            <a:r>
              <a:rPr lang="en-US" altLang="zh-CN" dirty="0"/>
              <a:t>Microsoft MS-DOS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0" y="2630382"/>
            <a:ext cx="5156200" cy="376928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计算机发展历程（</a:t>
            </a:r>
            <a:r>
              <a:rPr lang="zh-CN" altLang="en-US" dirty="0">
                <a:solidFill>
                  <a:srgbClr val="FF0000"/>
                </a:solidFill>
              </a:rPr>
              <a:t>每一代基础器件要知道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04281" y="1189185"/>
          <a:ext cx="11066215" cy="4479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785"/>
                <a:gridCol w="2077862"/>
                <a:gridCol w="2507034"/>
                <a:gridCol w="2258135"/>
                <a:gridCol w="2438399"/>
              </a:tblGrid>
              <a:tr h="420325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第一代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第二代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第三代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第四代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20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年代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1946~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1958~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1965~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1971~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20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基础器件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电子管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晶体管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集成电路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超大规模集成电路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549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运算速度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几千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几万次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几万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十万次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几十万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几百万次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MIPS-&gt;GIPS-&gt;TIPS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549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存储器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水银延迟线 </a:t>
                      </a:r>
                      <a:endParaRPr lang="en-US" altLang="zh-CN" sz="1800" b="0" kern="12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磁鼓、纸带、卡片 </a:t>
                      </a:r>
                      <a:endParaRPr lang="zh-CN" altLang="en-US" sz="1800" b="0" kern="12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磁芯 </a:t>
                      </a:r>
                      <a:endParaRPr lang="en-US" altLang="zh-CN" sz="1800" b="0" kern="12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磁盘、磁带</a:t>
                      </a:r>
                      <a:endParaRPr lang="zh-CN" altLang="en-US" sz="1800" b="0" kern="12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半导体</a:t>
                      </a:r>
                      <a:endParaRPr lang="en-US" altLang="zh-CN" sz="1800" b="0" kern="12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磁盘</a:t>
                      </a:r>
                      <a:endParaRPr lang="zh-CN" altLang="en-US" sz="1800" b="0" kern="12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半导体</a:t>
                      </a:r>
                      <a:endParaRPr lang="en-US" altLang="zh-CN" b="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b="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磁盘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34734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机器语言</a:t>
                      </a:r>
                      <a:endParaRPr lang="en-US" altLang="zh-CN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汇编语言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算法语言</a:t>
                      </a:r>
                      <a:endParaRPr lang="en-US" altLang="zh-CN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FORTRAN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ALGOL-60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COBOL </a:t>
                      </a:r>
                      <a:endParaRPr lang="en-US" altLang="zh-CN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操作系统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软件技术、</a:t>
                      </a:r>
                      <a:endParaRPr lang="en-US" altLang="zh-CN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外设发展迅速</a:t>
                      </a:r>
                      <a:endParaRPr lang="en-US" altLang="zh-CN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小型计算机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微型计算机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多机处理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网络化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420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应用范围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科学计算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科学计算、数据处理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03377" y="5744905"/>
            <a:ext cx="10515599" cy="617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</a:t>
            </a:r>
            <a:r>
              <a:rPr lang="zh-CN" altLang="en-US" dirty="0"/>
              <a:t>速度越来越快、 体积越来越小、 成本越来越低、 功耗越来越低</a:t>
            </a:r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 descr="摩尔定律失效了 芯片未来又怎样？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65" y="1261933"/>
            <a:ext cx="2142064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1965</a:t>
            </a:r>
            <a:r>
              <a:rPr lang="zh-CN" altLang="en-US" dirty="0"/>
              <a:t>年 </a:t>
            </a:r>
            <a:r>
              <a:rPr lang="en-US" altLang="zh-CN" dirty="0"/>
              <a:t>Moore</a:t>
            </a:r>
            <a:r>
              <a:rPr lang="en-US" altLang="zh-CN" dirty="0">
                <a:latin typeface="Arial" panose="020B0604020202020204" pitchFamily="34" charset="0"/>
              </a:rPr>
              <a:t>’</a:t>
            </a:r>
            <a:r>
              <a:rPr lang="en-US" altLang="zh-CN" dirty="0"/>
              <a:t>s Law</a:t>
            </a:r>
            <a:endParaRPr lang="en-US" altLang="zh-CN" dirty="0"/>
          </a:p>
        </p:txBody>
      </p:sp>
      <p:pic>
        <p:nvPicPr>
          <p:cNvPr id="204804" name="Picture 4" descr="50年来芯片晶体管和工作频率的指数式增长(注：纵坐标为对数坐标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3" y="1261933"/>
            <a:ext cx="660540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55" y="4443990"/>
            <a:ext cx="1562659" cy="15664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计算设备体积随着半导体工业发展呈指数式缩小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i="1">
                <a:solidFill>
                  <a:srgbClr val="0D7157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 -</a:t>
            </a:r>
            <a:fld id="{01D71506-0713-46DD-9483-17E15EDE737E}" type="slidenum">
              <a:rPr lang="en-US" altLang="zh-CN" sz="1400" i="1">
                <a:solidFill>
                  <a:srgbClr val="0D7157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</a:fld>
            <a:r>
              <a:rPr lang="en-US" altLang="zh-CN" sz="1400" i="1">
                <a:solidFill>
                  <a:srgbClr val="0D7157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- </a:t>
            </a:r>
            <a:endParaRPr lang="en-US" altLang="zh-CN" sz="1400" i="1" dirty="0">
              <a:solidFill>
                <a:srgbClr val="0D7157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1201215"/>
            <a:ext cx="581025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我国计算机技术的发展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764378" cy="563702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/>
              <a:t>1953</a:t>
            </a:r>
            <a:r>
              <a:rPr lang="zh-CN" altLang="en-US" sz="2400" dirty="0"/>
              <a:t>年开始，</a:t>
            </a:r>
            <a:r>
              <a:rPr lang="en-US" altLang="zh-CN" sz="2400" dirty="0"/>
              <a:t>1958</a:t>
            </a:r>
            <a:r>
              <a:rPr lang="zh-CN" altLang="en-US" sz="2400" dirty="0"/>
              <a:t>年研究出第一台计算机</a:t>
            </a:r>
            <a:r>
              <a:rPr lang="en-US" altLang="zh-CN" sz="2400" dirty="0"/>
              <a:t>103</a:t>
            </a:r>
            <a:r>
              <a:rPr lang="zh-CN" altLang="en-US" sz="2400" dirty="0"/>
              <a:t>型通用计算机。</a:t>
            </a:r>
            <a:endParaRPr lang="zh-CN" altLang="en-US" sz="2400" dirty="0"/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50</a:t>
            </a:r>
            <a:r>
              <a:rPr lang="zh-CN" altLang="en-US" sz="2400" dirty="0"/>
              <a:t>年来相继研究出了第二代，第三代计算机。</a:t>
            </a:r>
            <a:endParaRPr lang="zh-CN" altLang="en-US" sz="2400" dirty="0"/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80</a:t>
            </a:r>
            <a:r>
              <a:rPr lang="zh-CN" altLang="en-US" sz="2400" dirty="0"/>
              <a:t>年代研究出了每秒１亿次的巨型机，银河</a:t>
            </a:r>
            <a:r>
              <a:rPr lang="en-US" altLang="zh-CN" sz="2400" dirty="0"/>
              <a:t>I,II,</a:t>
            </a:r>
            <a:r>
              <a:rPr lang="zh-CN" altLang="en-US" sz="2400" dirty="0"/>
              <a:t>其他如曙光天演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1985</a:t>
            </a:r>
            <a:r>
              <a:rPr lang="zh-CN" altLang="en-US" sz="2400" dirty="0"/>
              <a:t>年</a:t>
            </a:r>
            <a:r>
              <a:rPr lang="en-US" altLang="zh-CN" sz="2400" dirty="0"/>
              <a:t>6</a:t>
            </a:r>
            <a:r>
              <a:rPr lang="zh-CN" altLang="en-US" sz="2400" dirty="0"/>
              <a:t>月，中国第一台自行研制的微机长城</a:t>
            </a:r>
            <a:r>
              <a:rPr lang="en-US" altLang="zh-CN" sz="2400" dirty="0"/>
              <a:t>0520</a:t>
            </a:r>
            <a:r>
              <a:rPr lang="zh-CN" altLang="en-US" sz="2400" dirty="0"/>
              <a:t>研制成功</a:t>
            </a:r>
            <a:endParaRPr lang="en-US" altLang="zh-CN" sz="2400" dirty="0"/>
          </a:p>
          <a:p>
            <a:pPr lvl="1" algn="just">
              <a:lnSpc>
                <a:spcPct val="150000"/>
              </a:lnSpc>
            </a:pPr>
            <a:r>
              <a:rPr lang="zh-CN" altLang="en-US" sz="1800" dirty="0"/>
              <a:t>广告词：</a:t>
            </a:r>
            <a:r>
              <a:rPr lang="zh-CN" altLang="en-US" sz="1800" dirty="0">
                <a:latin typeface="宋体" panose="02010600030101010101" pitchFamily="2" charset="-122"/>
              </a:rPr>
              <a:t>“</a:t>
            </a:r>
            <a:r>
              <a:rPr lang="zh-CN" altLang="en-US" sz="1800" dirty="0"/>
              <a:t>一台我们自己制造的能够处理中文的电脑</a:t>
            </a:r>
            <a:r>
              <a:rPr lang="zh-CN" altLang="en-US" sz="1800" dirty="0">
                <a:latin typeface="宋体" panose="02010600030101010101" pitchFamily="2" charset="-122"/>
              </a:rPr>
              <a:t>”</a:t>
            </a:r>
            <a:r>
              <a:rPr lang="zh-CN" altLang="en-US" sz="1800" dirty="0"/>
              <a:t>。 </a:t>
            </a:r>
            <a:endParaRPr lang="zh-CN" altLang="en-US" sz="18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高性能计算，并行计算上已紧跟国际先进水平，但计算机的核心部件</a:t>
            </a:r>
            <a:r>
              <a:rPr lang="en-US" altLang="zh-CN" sz="2400" dirty="0"/>
              <a:t>CPU</a:t>
            </a:r>
            <a:r>
              <a:rPr lang="zh-CN" altLang="en-US" sz="2400" dirty="0"/>
              <a:t>技术还远远落后。</a:t>
            </a:r>
            <a:endParaRPr lang="zh-CN" altLang="en-US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中科院研究开发的龙芯／</a:t>
            </a:r>
            <a:r>
              <a:rPr lang="en-US" altLang="zh-CN" sz="2400" dirty="0"/>
              <a:t>GODSON</a:t>
            </a:r>
            <a:endParaRPr lang="en-US" altLang="zh-CN" sz="2400" dirty="0"/>
          </a:p>
          <a:p>
            <a:pPr algn="just"/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3" b="16745"/>
          <a:stretch>
            <a:fillRect/>
          </a:stretch>
        </p:blipFill>
        <p:spPr>
          <a:xfrm>
            <a:off x="3318286" y="2236615"/>
            <a:ext cx="2189090" cy="1456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国产芯片现状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龙芯、飞腾、申威、兆芯、海光</a:t>
            </a:r>
            <a:endParaRPr lang="en-US" altLang="zh-CN" dirty="0"/>
          </a:p>
          <a:p>
            <a:r>
              <a:rPr lang="zh-CN" altLang="en-US" dirty="0"/>
              <a:t>海思、展讯，松果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44" y="3605324"/>
            <a:ext cx="1200150" cy="52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86" y="3538992"/>
            <a:ext cx="2438400" cy="76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6" t="31165" r="25882"/>
          <a:stretch>
            <a:fillRect/>
          </a:stretch>
        </p:blipFill>
        <p:spPr>
          <a:xfrm>
            <a:off x="1276737" y="4920322"/>
            <a:ext cx="3300467" cy="24299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518" y="4442679"/>
            <a:ext cx="2600000" cy="4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46" y="2224989"/>
            <a:ext cx="2572147" cy="15853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021" y="4502178"/>
            <a:ext cx="2438400" cy="770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0267" y="5446572"/>
            <a:ext cx="5629262" cy="9767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533" y="4129199"/>
            <a:ext cx="225742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指令集分类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阵营</a:t>
            </a:r>
            <a:endParaRPr lang="en-US" altLang="zh-CN" dirty="0"/>
          </a:p>
          <a:p>
            <a:pPr lvl="1"/>
            <a:r>
              <a:rPr lang="zh-CN" altLang="en-US" dirty="0"/>
              <a:t>龙芯</a:t>
            </a:r>
            <a:endParaRPr lang="en-US" altLang="zh-CN" dirty="0"/>
          </a:p>
          <a:p>
            <a:r>
              <a:rPr lang="en-US" altLang="zh-CN" dirty="0"/>
              <a:t>X86</a:t>
            </a:r>
            <a:r>
              <a:rPr lang="zh-CN" altLang="en-US" dirty="0"/>
              <a:t>阵营</a:t>
            </a:r>
            <a:endParaRPr lang="en-US" altLang="zh-CN" dirty="0"/>
          </a:p>
          <a:p>
            <a:pPr lvl="1"/>
            <a:r>
              <a:rPr lang="zh-CN" altLang="en-US" dirty="0"/>
              <a:t>兆芯（</a:t>
            </a:r>
            <a:r>
              <a:rPr lang="en-US" altLang="zh-CN" dirty="0"/>
              <a:t>VIA</a:t>
            </a:r>
            <a:r>
              <a:rPr lang="zh-CN" altLang="en-US" dirty="0"/>
              <a:t>），海光（</a:t>
            </a:r>
            <a:r>
              <a:rPr lang="en-US" altLang="zh-CN" dirty="0"/>
              <a:t>AMD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cs typeface="+mn-cs"/>
              </a:rPr>
              <a:t>自主指令</a:t>
            </a:r>
            <a:endParaRPr lang="en-US" altLang="zh-CN" sz="2400" dirty="0">
              <a:solidFill>
                <a:schemeClr val="tx1"/>
              </a:solidFill>
              <a:cs typeface="+mn-cs"/>
            </a:endParaRPr>
          </a:p>
          <a:p>
            <a:pPr lvl="1"/>
            <a:r>
              <a:rPr lang="zh-CN" altLang="en-US" dirty="0"/>
              <a:t>申威 </a:t>
            </a:r>
            <a:r>
              <a:rPr lang="en-US" altLang="zh-CN" dirty="0"/>
              <a:t>(Alpha</a:t>
            </a:r>
            <a:r>
              <a:rPr lang="zh-CN" altLang="en-US" dirty="0"/>
              <a:t>指令集扩展</a:t>
            </a:r>
            <a:r>
              <a:rPr lang="en-US" altLang="zh-CN" dirty="0"/>
              <a:t>)</a:t>
            </a:r>
            <a:endParaRPr lang="en-US" altLang="zh-CN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tx1"/>
                </a:solidFill>
              </a:rPr>
              <a:t>ARM</a:t>
            </a:r>
            <a:r>
              <a:rPr lang="zh-CN" altLang="en-US" sz="2400" dirty="0">
                <a:solidFill>
                  <a:schemeClr val="tx1"/>
                </a:solidFill>
              </a:rPr>
              <a:t>阵营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dirty="0"/>
              <a:t>飞腾，海思，展讯，松果</a:t>
            </a:r>
            <a:endParaRPr lang="en-US" altLang="zh-CN" dirty="0"/>
          </a:p>
          <a:p>
            <a:r>
              <a:rPr lang="en-US" altLang="zh-CN" dirty="0"/>
              <a:t>RISC-V</a:t>
            </a:r>
            <a:r>
              <a:rPr lang="zh-CN" altLang="en-US" dirty="0"/>
              <a:t>阵营</a:t>
            </a:r>
            <a:endParaRPr lang="en-US" altLang="zh-CN" dirty="0"/>
          </a:p>
          <a:p>
            <a:pPr lvl="1"/>
            <a:r>
              <a:rPr lang="zh-CN" altLang="en-US" dirty="0"/>
              <a:t>阿里</a:t>
            </a:r>
            <a:r>
              <a:rPr lang="en-US" altLang="zh-CN" dirty="0"/>
              <a:t>-</a:t>
            </a:r>
            <a:r>
              <a:rPr lang="zh-CN" altLang="en-US" dirty="0"/>
              <a:t>平头哥</a:t>
            </a:r>
            <a:endParaRPr lang="en-US" altLang="zh-CN" dirty="0"/>
          </a:p>
          <a:p>
            <a:pPr marL="469900" lvl="1" indent="0">
              <a:buNone/>
            </a:pPr>
            <a:endParaRPr lang="en-US" altLang="zh-CN" dirty="0"/>
          </a:p>
          <a:p>
            <a:pPr marL="4699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主频，微结构上还存在较大性能差异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69900" lvl="1" indent="0">
              <a:buNone/>
            </a:pPr>
            <a:endParaRPr lang="en-US" altLang="zh-CN" dirty="0"/>
          </a:p>
          <a:p>
            <a:pPr marL="469900" lvl="1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计算机发展应用</a:t>
            </a:r>
            <a:endParaRPr lang="zh-CN" altLang="en-US" dirty="0"/>
          </a:p>
          <a:p>
            <a:pPr eaLnBrk="1" hangingPunct="1">
              <a:defRPr/>
            </a:pPr>
            <a:r>
              <a:rPr lang="zh-CN" altLang="en-US" dirty="0">
                <a:solidFill>
                  <a:srgbClr val="C00000"/>
                </a:solidFill>
              </a:rPr>
              <a:t>计算机系统组成</a:t>
            </a:r>
            <a:endParaRPr lang="zh-CN" altLang="en-US" dirty="0">
              <a:solidFill>
                <a:srgbClr val="C00000"/>
              </a:solidFill>
            </a:endParaRPr>
          </a:p>
          <a:p>
            <a:pPr eaLnBrk="1" hangingPunct="1">
              <a:defRPr/>
            </a:pPr>
            <a:r>
              <a:rPr lang="zh-CN" altLang="en-US" dirty="0"/>
              <a:t>计算机系统层次结构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计算机系统性能评价</a:t>
            </a:r>
            <a:endParaRPr lang="zh-CN" altLang="en-US" dirty="0"/>
          </a:p>
          <a:p>
            <a:pPr eaLnBrk="1" hangingPunct="1"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1621</a:t>
            </a:r>
            <a:r>
              <a:rPr lang="zh-CN" altLang="en-US" dirty="0"/>
              <a:t>年冈特计算尺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6820" y="3744626"/>
            <a:ext cx="7235078" cy="310284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在发明计算机之前，计算尺是科学研究、工程设计和生产实践中使用最广泛、应用最便捷、最有价值的计算工具。</a:t>
            </a:r>
            <a:endParaRPr lang="zh-CN" altLang="en-US" sz="2400" dirty="0"/>
          </a:p>
          <a:p>
            <a:r>
              <a:rPr lang="zh-CN" altLang="en-US" sz="2400" dirty="0"/>
              <a:t>在三百余年的辉煌历史时间内，计算尺为人类进步、世界文明作出了无法估量的伟大贡献。</a:t>
            </a:r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4" name="Picture 5" descr="faber%201-98m-z">
            <a:hlinkClick r:id="rId1" tooltip="点击放大浏览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815953" y="1300657"/>
            <a:ext cx="10560093" cy="1878478"/>
          </a:xfrm>
          <a:prstGeom prst="rect">
            <a:avLst/>
          </a:prstGeom>
        </p:spPr>
      </p:pic>
      <p:pic>
        <p:nvPicPr>
          <p:cNvPr id="5" name="Picture 4" descr="sliderul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53" y="3429000"/>
            <a:ext cx="2646903" cy="2697071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计算机硬件系统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计算机硬件：一切构成计算机的物理实体</a:t>
            </a:r>
            <a:endParaRPr lang="zh-CN" altLang="en-US" dirty="0"/>
          </a:p>
          <a:p>
            <a:r>
              <a:rPr lang="zh-CN" altLang="en-US" dirty="0"/>
              <a:t>计算机的基础理论大部分已经有</a:t>
            </a:r>
            <a:r>
              <a:rPr lang="en-US" altLang="zh-CN" dirty="0"/>
              <a:t>60</a:t>
            </a:r>
            <a:r>
              <a:rPr lang="zh-CN" altLang="en-US" dirty="0"/>
              <a:t>年</a:t>
            </a:r>
            <a:endParaRPr lang="zh-CN" altLang="en-US" dirty="0"/>
          </a:p>
          <a:p>
            <a:r>
              <a:rPr lang="zh-CN" altLang="en-US" dirty="0"/>
              <a:t>但是计算机的关键部件没有大的改变</a:t>
            </a:r>
            <a:endParaRPr lang="en-US" altLang="zh-CN" dirty="0"/>
          </a:p>
          <a:p>
            <a:pPr lvl="1"/>
            <a:r>
              <a:rPr lang="zh-CN" altLang="zh-CN" dirty="0"/>
              <a:t>input (mouse, keyboard)</a:t>
            </a:r>
            <a:endParaRPr lang="zh-CN" altLang="zh-CN" dirty="0"/>
          </a:p>
          <a:p>
            <a:pPr lvl="1"/>
            <a:r>
              <a:rPr lang="zh-CN" altLang="zh-CN" dirty="0"/>
              <a:t>output (display, printer)</a:t>
            </a:r>
            <a:endParaRPr lang="zh-CN" altLang="zh-CN" dirty="0"/>
          </a:p>
          <a:p>
            <a:pPr lvl="1"/>
            <a:r>
              <a:rPr lang="zh-CN" altLang="zh-CN" dirty="0"/>
              <a:t>memory (disk drives, DRAM, SRAM, CD)</a:t>
            </a:r>
            <a:endParaRPr lang="zh-CN" altLang="zh-CN" dirty="0"/>
          </a:p>
          <a:p>
            <a:pPr lvl="1"/>
            <a:r>
              <a:rPr lang="zh-CN" altLang="zh-CN" dirty="0"/>
              <a:t>Network</a:t>
            </a:r>
            <a:endParaRPr lang="zh-CN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技术革新迅速</a:t>
            </a:r>
            <a:endParaRPr lang="zh-CN" altLang="zh-CN" dirty="0"/>
          </a:p>
          <a:p>
            <a:pPr lvl="1"/>
            <a:r>
              <a:rPr lang="zh-CN" altLang="zh-CN" dirty="0"/>
              <a:t>vacuum tube -&gt; transistor -&gt; IC -&gt; VLSI</a:t>
            </a:r>
            <a:endParaRPr lang="zh-CN" altLang="zh-CN" dirty="0"/>
          </a:p>
          <a:p>
            <a:pPr lvl="1"/>
            <a:r>
              <a:rPr lang="zh-CN" altLang="zh-CN" dirty="0"/>
              <a:t>doubling every 1.5 years:</a:t>
            </a:r>
            <a:endParaRPr lang="zh-CN" altLang="zh-CN" dirty="0"/>
          </a:p>
          <a:p>
            <a:pPr lvl="2"/>
            <a:r>
              <a:rPr lang="zh-CN" altLang="zh-CN" sz="1800" i="1" dirty="0"/>
              <a:t>memory capacity </a:t>
            </a:r>
            <a:endParaRPr lang="zh-CN" altLang="zh-CN" sz="1800" dirty="0"/>
          </a:p>
          <a:p>
            <a:pPr lvl="2"/>
            <a:r>
              <a:rPr lang="zh-CN" altLang="zh-CN" sz="1800" i="1" dirty="0"/>
              <a:t>processor speed</a:t>
            </a:r>
            <a:endParaRPr lang="zh-CN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487822" y="2778052"/>
            <a:ext cx="7018764" cy="386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7968341" y="3516086"/>
          <a:ext cx="3478271" cy="2737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" name="Clip" r:id="rId1" imgW="4000500" imgH="3148330" progId="">
                  <p:embed/>
                </p:oleObj>
              </mc:Choice>
              <mc:Fallback>
                <p:oleObj name="Clip" r:id="rId1" imgW="4000500" imgH="3148330" progId="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8341" y="3516086"/>
                        <a:ext cx="3478271" cy="27373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冯诺依曼思想</a:t>
            </a:r>
            <a:r>
              <a:rPr lang="zh-CN" altLang="en-US" dirty="0">
                <a:solidFill>
                  <a:srgbClr val="FF0000"/>
                </a:solidFill>
              </a:rPr>
              <a:t>（重点）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17976" y="1765050"/>
            <a:ext cx="4445543" cy="2897883"/>
            <a:chOff x="1578690" y="1888133"/>
            <a:chExt cx="4688659" cy="3056361"/>
          </a:xfrm>
          <a:solidFill>
            <a:schemeClr val="accent6">
              <a:lumMod val="40000"/>
              <a:lumOff val="60000"/>
            </a:schemeClr>
          </a:solidFill>
        </p:grpSpPr>
        <p:grpSp>
          <p:nvGrpSpPr>
            <p:cNvPr id="5" name="组合 4"/>
            <p:cNvGrpSpPr/>
            <p:nvPr/>
          </p:nvGrpSpPr>
          <p:grpSpPr>
            <a:xfrm>
              <a:off x="1578690" y="1888133"/>
              <a:ext cx="4688659" cy="3056361"/>
              <a:chOff x="1499936" y="1888133"/>
              <a:chExt cx="4688659" cy="3056361"/>
            </a:xfrm>
            <a:grpFill/>
          </p:grpSpPr>
          <p:sp>
            <p:nvSpPr>
              <p:cNvPr id="7" name="Freeform 23"/>
              <p:cNvSpPr/>
              <p:nvPr/>
            </p:nvSpPr>
            <p:spPr bwMode="auto">
              <a:xfrm rot="5400000">
                <a:off x="2316085" y="1071984"/>
                <a:ext cx="3056361" cy="4688659"/>
              </a:xfrm>
              <a:custGeom>
                <a:avLst/>
                <a:gdLst>
                  <a:gd name="T0" fmla="*/ 2147483647 w 768"/>
                  <a:gd name="T1" fmla="*/ 467981701 h 1189"/>
                  <a:gd name="T2" fmla="*/ 2147483647 w 768"/>
                  <a:gd name="T3" fmla="*/ 0 h 1189"/>
                  <a:gd name="T4" fmla="*/ 1745210502 w 768"/>
                  <a:gd name="T5" fmla="*/ 467981701 h 1189"/>
                  <a:gd name="T6" fmla="*/ 0 w 768"/>
                  <a:gd name="T7" fmla="*/ 1033204400 h 1189"/>
                  <a:gd name="T8" fmla="*/ 0 w 768"/>
                  <a:gd name="T9" fmla="*/ 1677437412 h 1189"/>
                  <a:gd name="T10" fmla="*/ 0 w 768"/>
                  <a:gd name="T11" fmla="*/ 2147483647 h 1189"/>
                  <a:gd name="T12" fmla="*/ 0 w 768"/>
                  <a:gd name="T13" fmla="*/ 2147483647 h 1189"/>
                  <a:gd name="T14" fmla="*/ 1737054542 w 768"/>
                  <a:gd name="T15" fmla="*/ 2147483647 h 1189"/>
                  <a:gd name="T16" fmla="*/ 2147483647 w 768"/>
                  <a:gd name="T17" fmla="*/ 2147483647 h 1189"/>
                  <a:gd name="T18" fmla="*/ 2147483647 w 768"/>
                  <a:gd name="T19" fmla="*/ 2147483647 h 1189"/>
                  <a:gd name="T20" fmla="*/ 2147483647 w 768"/>
                  <a:gd name="T21" fmla="*/ 2147483647 h 1189"/>
                  <a:gd name="T22" fmla="*/ 2147483647 w 768"/>
                  <a:gd name="T23" fmla="*/ 2147483647 h 1189"/>
                  <a:gd name="T24" fmla="*/ 2147483647 w 768"/>
                  <a:gd name="T25" fmla="*/ 1677437412 h 1189"/>
                  <a:gd name="T26" fmla="*/ 2147483647 w 768"/>
                  <a:gd name="T27" fmla="*/ 1033204400 h 1189"/>
                  <a:gd name="T28" fmla="*/ 2147483647 w 768"/>
                  <a:gd name="T29" fmla="*/ 467981701 h 11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68"/>
                  <a:gd name="T46" fmla="*/ 0 h 1189"/>
                  <a:gd name="T47" fmla="*/ 768 w 768"/>
                  <a:gd name="T48" fmla="*/ 1189 h 11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68" h="1189">
                    <a:moveTo>
                      <a:pt x="553" y="77"/>
                    </a:moveTo>
                    <a:cubicBezTo>
                      <a:pt x="444" y="68"/>
                      <a:pt x="384" y="0"/>
                      <a:pt x="384" y="0"/>
                    </a:cubicBezTo>
                    <a:cubicBezTo>
                      <a:pt x="384" y="0"/>
                      <a:pt x="324" y="68"/>
                      <a:pt x="214" y="77"/>
                    </a:cubicBezTo>
                    <a:cubicBezTo>
                      <a:pt x="105" y="87"/>
                      <a:pt x="0" y="133"/>
                      <a:pt x="0" y="170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0" y="1018"/>
                      <a:pt x="0" y="1018"/>
                      <a:pt x="0" y="1018"/>
                    </a:cubicBezTo>
                    <a:cubicBezTo>
                      <a:pt x="0" y="1055"/>
                      <a:pt x="104" y="1101"/>
                      <a:pt x="213" y="1111"/>
                    </a:cubicBezTo>
                    <a:cubicBezTo>
                      <a:pt x="323" y="1121"/>
                      <a:pt x="382" y="1189"/>
                      <a:pt x="382" y="1189"/>
                    </a:cubicBezTo>
                    <a:cubicBezTo>
                      <a:pt x="382" y="1189"/>
                      <a:pt x="443" y="1121"/>
                      <a:pt x="553" y="1111"/>
                    </a:cubicBezTo>
                    <a:cubicBezTo>
                      <a:pt x="662" y="1101"/>
                      <a:pt x="768" y="1055"/>
                      <a:pt x="768" y="1018"/>
                    </a:cubicBezTo>
                    <a:cubicBezTo>
                      <a:pt x="768" y="912"/>
                      <a:pt x="768" y="912"/>
                      <a:pt x="768" y="912"/>
                    </a:cubicBezTo>
                    <a:cubicBezTo>
                      <a:pt x="768" y="276"/>
                      <a:pt x="768" y="276"/>
                      <a:pt x="768" y="276"/>
                    </a:cubicBezTo>
                    <a:cubicBezTo>
                      <a:pt x="768" y="170"/>
                      <a:pt x="768" y="170"/>
                      <a:pt x="768" y="170"/>
                    </a:cubicBezTo>
                    <a:cubicBezTo>
                      <a:pt x="768" y="133"/>
                      <a:pt x="663" y="87"/>
                      <a:pt x="553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9pPr>
              </a:lstStyle>
              <a:p>
                <a:endPara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087221" y="2932493"/>
                <a:ext cx="3514087" cy="946030"/>
              </a:xfrm>
              <a:prstGeom prst="rect">
                <a:avLst/>
              </a:prstGeom>
              <a:grp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570"/>
                  </a:spcBef>
                  <a:spcAft>
                    <a:spcPts val="570"/>
                  </a:spcAft>
                </a:pPr>
                <a:r>
                  <a:rPr lang="zh-CN" altLang="en-US" sz="227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存储程序</a:t>
                </a:r>
                <a:r>
                  <a:rPr lang="zh-CN" altLang="en-US" sz="2275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：</a:t>
                </a:r>
                <a:r>
                  <a:rPr lang="zh-CN" altLang="en-US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将程序存放在计算机的存储器中；</a:t>
                </a:r>
                <a:endPara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" name="Freeform 72"/>
            <p:cNvSpPr>
              <a:spLocks noEditPoints="1"/>
            </p:cNvSpPr>
            <p:nvPr/>
          </p:nvSpPr>
          <p:spPr bwMode="auto">
            <a:xfrm>
              <a:off x="5096055" y="4321758"/>
              <a:ext cx="584007" cy="622736"/>
            </a:xfrm>
            <a:custGeom>
              <a:avLst/>
              <a:gdLst>
                <a:gd name="T0" fmla="*/ 147352097 w 358"/>
                <a:gd name="T1" fmla="*/ 338038029 h 382"/>
                <a:gd name="T2" fmla="*/ 373602235 w 358"/>
                <a:gd name="T3" fmla="*/ 72933121 h 382"/>
                <a:gd name="T4" fmla="*/ 386364314 w 358"/>
                <a:gd name="T5" fmla="*/ 130815858 h 382"/>
                <a:gd name="T6" fmla="*/ 389845664 w 358"/>
                <a:gd name="T7" fmla="*/ 206064418 h 382"/>
                <a:gd name="T8" fmla="*/ 392165847 w 358"/>
                <a:gd name="T9" fmla="*/ 283627374 h 382"/>
                <a:gd name="T10" fmla="*/ 372441067 w 358"/>
                <a:gd name="T11" fmla="*/ 363506778 h 382"/>
                <a:gd name="T12" fmla="*/ 314428974 w 358"/>
                <a:gd name="T13" fmla="*/ 442227386 h 382"/>
                <a:gd name="T14" fmla="*/ 199563735 w 358"/>
                <a:gd name="T15" fmla="*/ 261631717 h 382"/>
                <a:gd name="T16" fmla="*/ 142711733 w 358"/>
                <a:gd name="T17" fmla="*/ 228060009 h 382"/>
                <a:gd name="T18" fmla="*/ 145031915 w 358"/>
                <a:gd name="T19" fmla="*/ 240793845 h 382"/>
                <a:gd name="T20" fmla="*/ 201883917 w 358"/>
                <a:gd name="T21" fmla="*/ 273208909 h 382"/>
                <a:gd name="T22" fmla="*/ 199563735 w 358"/>
                <a:gd name="T23" fmla="*/ 261631717 h 382"/>
                <a:gd name="T24" fmla="*/ 334152677 w 358"/>
                <a:gd name="T25" fmla="*/ 157442360 h 382"/>
                <a:gd name="T26" fmla="*/ 305147169 w 358"/>
                <a:gd name="T27" fmla="*/ 144707447 h 382"/>
                <a:gd name="T28" fmla="*/ 198403644 w 358"/>
                <a:gd name="T29" fmla="*/ 81036080 h 382"/>
                <a:gd name="T30" fmla="*/ 171717241 w 358"/>
                <a:gd name="T31" fmla="*/ 62513631 h 382"/>
                <a:gd name="T32" fmla="*/ 198403644 w 358"/>
                <a:gd name="T33" fmla="*/ 81036080 h 382"/>
                <a:gd name="T34" fmla="*/ 236692035 w 358"/>
                <a:gd name="T35" fmla="*/ 45148917 h 382"/>
                <a:gd name="T36" fmla="*/ 223928879 w 358"/>
                <a:gd name="T37" fmla="*/ 74090841 h 382"/>
                <a:gd name="T38" fmla="*/ 299345636 w 358"/>
                <a:gd name="T39" fmla="*/ 119239741 h 382"/>
                <a:gd name="T40" fmla="*/ 317909247 w 358"/>
                <a:gd name="T41" fmla="*/ 92613273 h 382"/>
                <a:gd name="T42" fmla="*/ 299345636 w 358"/>
                <a:gd name="T43" fmla="*/ 119239741 h 382"/>
                <a:gd name="T44" fmla="*/ 288903740 w 358"/>
                <a:gd name="T45" fmla="*/ 63671350 h 382"/>
                <a:gd name="T46" fmla="*/ 262217269 w 358"/>
                <a:gd name="T47" fmla="*/ 82193800 h 382"/>
                <a:gd name="T48" fmla="*/ 211165723 w 358"/>
                <a:gd name="T49" fmla="*/ 241951564 h 382"/>
                <a:gd name="T50" fmla="*/ 154313721 w 358"/>
                <a:gd name="T51" fmla="*/ 208379857 h 382"/>
                <a:gd name="T52" fmla="*/ 156633903 w 358"/>
                <a:gd name="T53" fmla="*/ 219955974 h 382"/>
                <a:gd name="T54" fmla="*/ 213486982 w 358"/>
                <a:gd name="T55" fmla="*/ 253528757 h 382"/>
                <a:gd name="T56" fmla="*/ 211165723 w 358"/>
                <a:gd name="T57" fmla="*/ 241951564 h 382"/>
                <a:gd name="T58" fmla="*/ 182160215 w 358"/>
                <a:gd name="T59" fmla="*/ 120397461 h 382"/>
                <a:gd name="T60" fmla="*/ 215807164 w 358"/>
                <a:gd name="T61" fmla="*/ 225744570 h 382"/>
                <a:gd name="T62" fmla="*/ 257575828 w 358"/>
                <a:gd name="T63" fmla="*/ 104189390 h 382"/>
                <a:gd name="T64" fmla="*/ 157795071 w 358"/>
                <a:gd name="T65" fmla="*/ 275524348 h 382"/>
                <a:gd name="T66" fmla="*/ 149672280 w 358"/>
                <a:gd name="T67" fmla="*/ 250055600 h 3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8"/>
                <a:gd name="T103" fmla="*/ 0 h 382"/>
                <a:gd name="T104" fmla="*/ 358 w 358"/>
                <a:gd name="T105" fmla="*/ 382 h 38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4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endParaRPr lang="zh-CN" altLang="en-US" sz="1705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489900" y="1754805"/>
            <a:ext cx="4801772" cy="2897881"/>
            <a:chOff x="6642334" y="1888133"/>
            <a:chExt cx="4688655" cy="3056359"/>
          </a:xfrm>
        </p:grpSpPr>
        <p:grpSp>
          <p:nvGrpSpPr>
            <p:cNvPr id="10" name="组合 9"/>
            <p:cNvGrpSpPr/>
            <p:nvPr/>
          </p:nvGrpSpPr>
          <p:grpSpPr>
            <a:xfrm>
              <a:off x="6642334" y="1888133"/>
              <a:ext cx="4688655" cy="3056359"/>
              <a:chOff x="6563580" y="1888133"/>
              <a:chExt cx="4688655" cy="3056359"/>
            </a:xfrm>
          </p:grpSpPr>
          <p:sp>
            <p:nvSpPr>
              <p:cNvPr id="12" name="Freeform 23"/>
              <p:cNvSpPr/>
              <p:nvPr/>
            </p:nvSpPr>
            <p:spPr bwMode="auto">
              <a:xfrm rot="5400000">
                <a:off x="7379728" y="1071985"/>
                <a:ext cx="3056359" cy="4688655"/>
              </a:xfrm>
              <a:custGeom>
                <a:avLst/>
                <a:gdLst>
                  <a:gd name="T0" fmla="*/ 2147483647 w 768"/>
                  <a:gd name="T1" fmla="*/ 467981701 h 1189"/>
                  <a:gd name="T2" fmla="*/ 2147483647 w 768"/>
                  <a:gd name="T3" fmla="*/ 0 h 1189"/>
                  <a:gd name="T4" fmla="*/ 1745210502 w 768"/>
                  <a:gd name="T5" fmla="*/ 467981701 h 1189"/>
                  <a:gd name="T6" fmla="*/ 0 w 768"/>
                  <a:gd name="T7" fmla="*/ 1033204400 h 1189"/>
                  <a:gd name="T8" fmla="*/ 0 w 768"/>
                  <a:gd name="T9" fmla="*/ 1677437412 h 1189"/>
                  <a:gd name="T10" fmla="*/ 0 w 768"/>
                  <a:gd name="T11" fmla="*/ 2147483647 h 1189"/>
                  <a:gd name="T12" fmla="*/ 0 w 768"/>
                  <a:gd name="T13" fmla="*/ 2147483647 h 1189"/>
                  <a:gd name="T14" fmla="*/ 1737054542 w 768"/>
                  <a:gd name="T15" fmla="*/ 2147483647 h 1189"/>
                  <a:gd name="T16" fmla="*/ 2147483647 w 768"/>
                  <a:gd name="T17" fmla="*/ 2147483647 h 1189"/>
                  <a:gd name="T18" fmla="*/ 2147483647 w 768"/>
                  <a:gd name="T19" fmla="*/ 2147483647 h 1189"/>
                  <a:gd name="T20" fmla="*/ 2147483647 w 768"/>
                  <a:gd name="T21" fmla="*/ 2147483647 h 1189"/>
                  <a:gd name="T22" fmla="*/ 2147483647 w 768"/>
                  <a:gd name="T23" fmla="*/ 2147483647 h 1189"/>
                  <a:gd name="T24" fmla="*/ 2147483647 w 768"/>
                  <a:gd name="T25" fmla="*/ 1677437412 h 1189"/>
                  <a:gd name="T26" fmla="*/ 2147483647 w 768"/>
                  <a:gd name="T27" fmla="*/ 1033204400 h 1189"/>
                  <a:gd name="T28" fmla="*/ 2147483647 w 768"/>
                  <a:gd name="T29" fmla="*/ 467981701 h 11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68"/>
                  <a:gd name="T46" fmla="*/ 0 h 1189"/>
                  <a:gd name="T47" fmla="*/ 768 w 768"/>
                  <a:gd name="T48" fmla="*/ 1189 h 11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68" h="1189">
                    <a:moveTo>
                      <a:pt x="553" y="77"/>
                    </a:moveTo>
                    <a:cubicBezTo>
                      <a:pt x="444" y="68"/>
                      <a:pt x="384" y="0"/>
                      <a:pt x="384" y="0"/>
                    </a:cubicBezTo>
                    <a:cubicBezTo>
                      <a:pt x="384" y="0"/>
                      <a:pt x="324" y="68"/>
                      <a:pt x="214" y="77"/>
                    </a:cubicBezTo>
                    <a:cubicBezTo>
                      <a:pt x="105" y="87"/>
                      <a:pt x="0" y="133"/>
                      <a:pt x="0" y="170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0" y="1018"/>
                      <a:pt x="0" y="1018"/>
                      <a:pt x="0" y="1018"/>
                    </a:cubicBezTo>
                    <a:cubicBezTo>
                      <a:pt x="0" y="1055"/>
                      <a:pt x="104" y="1101"/>
                      <a:pt x="213" y="1111"/>
                    </a:cubicBezTo>
                    <a:cubicBezTo>
                      <a:pt x="323" y="1121"/>
                      <a:pt x="382" y="1189"/>
                      <a:pt x="382" y="1189"/>
                    </a:cubicBezTo>
                    <a:cubicBezTo>
                      <a:pt x="382" y="1189"/>
                      <a:pt x="443" y="1121"/>
                      <a:pt x="553" y="1111"/>
                    </a:cubicBezTo>
                    <a:cubicBezTo>
                      <a:pt x="662" y="1101"/>
                      <a:pt x="768" y="1055"/>
                      <a:pt x="768" y="1018"/>
                    </a:cubicBezTo>
                    <a:cubicBezTo>
                      <a:pt x="768" y="912"/>
                      <a:pt x="768" y="912"/>
                      <a:pt x="768" y="912"/>
                    </a:cubicBezTo>
                    <a:cubicBezTo>
                      <a:pt x="768" y="276"/>
                      <a:pt x="768" y="276"/>
                      <a:pt x="768" y="276"/>
                    </a:cubicBezTo>
                    <a:cubicBezTo>
                      <a:pt x="768" y="170"/>
                      <a:pt x="768" y="170"/>
                      <a:pt x="768" y="170"/>
                    </a:cubicBezTo>
                    <a:cubicBezTo>
                      <a:pt x="768" y="133"/>
                      <a:pt x="663" y="87"/>
                      <a:pt x="553" y="77"/>
                    </a:cubicBezTo>
                    <a:close/>
                  </a:path>
                </a:pathLst>
              </a:custGeom>
              <a:solidFill>
                <a:srgbClr val="0066BE">
                  <a:alpha val="79999"/>
                </a:srgb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9pPr>
              </a:lstStyle>
              <a:p>
                <a:endParaRPr lang="zh-CN" altLang="en-US" sz="22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134322" y="2267858"/>
                <a:ext cx="3737670" cy="227530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570"/>
                  </a:spcBef>
                  <a:spcAft>
                    <a:spcPts val="570"/>
                  </a:spcAft>
                </a:pPr>
                <a:r>
                  <a:rPr lang="zh-CN" altLang="en-US" sz="227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程序控制</a:t>
                </a:r>
                <a:r>
                  <a:rPr lang="zh-CN" altLang="en-US" sz="227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： 按指令地址访问存储器并取出指令，经译码依次产生指令执行所需的控制信号，实现对计算的控制，完成指令的功能。</a:t>
                </a:r>
                <a:endPara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1" name="Freeform 72"/>
            <p:cNvSpPr>
              <a:spLocks noEditPoints="1"/>
            </p:cNvSpPr>
            <p:nvPr/>
          </p:nvSpPr>
          <p:spPr bwMode="auto">
            <a:xfrm>
              <a:off x="10124736" y="4321756"/>
              <a:ext cx="584007" cy="622736"/>
            </a:xfrm>
            <a:custGeom>
              <a:avLst/>
              <a:gdLst>
                <a:gd name="T0" fmla="*/ 147352097 w 358"/>
                <a:gd name="T1" fmla="*/ 338038029 h 382"/>
                <a:gd name="T2" fmla="*/ 373602235 w 358"/>
                <a:gd name="T3" fmla="*/ 72933121 h 382"/>
                <a:gd name="T4" fmla="*/ 386364314 w 358"/>
                <a:gd name="T5" fmla="*/ 130815858 h 382"/>
                <a:gd name="T6" fmla="*/ 389845664 w 358"/>
                <a:gd name="T7" fmla="*/ 206064418 h 382"/>
                <a:gd name="T8" fmla="*/ 392165847 w 358"/>
                <a:gd name="T9" fmla="*/ 283627374 h 382"/>
                <a:gd name="T10" fmla="*/ 372441067 w 358"/>
                <a:gd name="T11" fmla="*/ 363506778 h 382"/>
                <a:gd name="T12" fmla="*/ 314428974 w 358"/>
                <a:gd name="T13" fmla="*/ 442227386 h 382"/>
                <a:gd name="T14" fmla="*/ 199563735 w 358"/>
                <a:gd name="T15" fmla="*/ 261631717 h 382"/>
                <a:gd name="T16" fmla="*/ 142711733 w 358"/>
                <a:gd name="T17" fmla="*/ 228060009 h 382"/>
                <a:gd name="T18" fmla="*/ 145031915 w 358"/>
                <a:gd name="T19" fmla="*/ 240793845 h 382"/>
                <a:gd name="T20" fmla="*/ 201883917 w 358"/>
                <a:gd name="T21" fmla="*/ 273208909 h 382"/>
                <a:gd name="T22" fmla="*/ 199563735 w 358"/>
                <a:gd name="T23" fmla="*/ 261631717 h 382"/>
                <a:gd name="T24" fmla="*/ 334152677 w 358"/>
                <a:gd name="T25" fmla="*/ 157442360 h 382"/>
                <a:gd name="T26" fmla="*/ 305147169 w 358"/>
                <a:gd name="T27" fmla="*/ 144707447 h 382"/>
                <a:gd name="T28" fmla="*/ 198403644 w 358"/>
                <a:gd name="T29" fmla="*/ 81036080 h 382"/>
                <a:gd name="T30" fmla="*/ 171717241 w 358"/>
                <a:gd name="T31" fmla="*/ 62513631 h 382"/>
                <a:gd name="T32" fmla="*/ 198403644 w 358"/>
                <a:gd name="T33" fmla="*/ 81036080 h 382"/>
                <a:gd name="T34" fmla="*/ 236692035 w 358"/>
                <a:gd name="T35" fmla="*/ 45148917 h 382"/>
                <a:gd name="T36" fmla="*/ 223928879 w 358"/>
                <a:gd name="T37" fmla="*/ 74090841 h 382"/>
                <a:gd name="T38" fmla="*/ 299345636 w 358"/>
                <a:gd name="T39" fmla="*/ 119239741 h 382"/>
                <a:gd name="T40" fmla="*/ 317909247 w 358"/>
                <a:gd name="T41" fmla="*/ 92613273 h 382"/>
                <a:gd name="T42" fmla="*/ 299345636 w 358"/>
                <a:gd name="T43" fmla="*/ 119239741 h 382"/>
                <a:gd name="T44" fmla="*/ 288903740 w 358"/>
                <a:gd name="T45" fmla="*/ 63671350 h 382"/>
                <a:gd name="T46" fmla="*/ 262217269 w 358"/>
                <a:gd name="T47" fmla="*/ 82193800 h 382"/>
                <a:gd name="T48" fmla="*/ 211165723 w 358"/>
                <a:gd name="T49" fmla="*/ 241951564 h 382"/>
                <a:gd name="T50" fmla="*/ 154313721 w 358"/>
                <a:gd name="T51" fmla="*/ 208379857 h 382"/>
                <a:gd name="T52" fmla="*/ 156633903 w 358"/>
                <a:gd name="T53" fmla="*/ 219955974 h 382"/>
                <a:gd name="T54" fmla="*/ 213486982 w 358"/>
                <a:gd name="T55" fmla="*/ 253528757 h 382"/>
                <a:gd name="T56" fmla="*/ 211165723 w 358"/>
                <a:gd name="T57" fmla="*/ 241951564 h 382"/>
                <a:gd name="T58" fmla="*/ 182160215 w 358"/>
                <a:gd name="T59" fmla="*/ 120397461 h 382"/>
                <a:gd name="T60" fmla="*/ 215807164 w 358"/>
                <a:gd name="T61" fmla="*/ 225744570 h 382"/>
                <a:gd name="T62" fmla="*/ 257575828 w 358"/>
                <a:gd name="T63" fmla="*/ 104189390 h 382"/>
                <a:gd name="T64" fmla="*/ 157795071 w 358"/>
                <a:gd name="T65" fmla="*/ 275524348 h 382"/>
                <a:gd name="T66" fmla="*/ 149672280 w 358"/>
                <a:gd name="T67" fmla="*/ 250055600 h 3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8"/>
                <a:gd name="T103" fmla="*/ 0 h 382"/>
                <a:gd name="T104" fmla="*/ 358 w 358"/>
                <a:gd name="T105" fmla="*/ 382 h 38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4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endParaRPr lang="zh-CN" altLang="en-US" sz="1705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58121" y="5143139"/>
            <a:ext cx="5438426" cy="525138"/>
            <a:chOff x="5919971" y="5450962"/>
            <a:chExt cx="5735840" cy="553856"/>
          </a:xfrm>
        </p:grpSpPr>
        <p:sp>
          <p:nvSpPr>
            <p:cNvPr id="15" name="六边形 14"/>
            <p:cNvSpPr/>
            <p:nvPr/>
          </p:nvSpPr>
          <p:spPr>
            <a:xfrm>
              <a:off x="5995044" y="5450962"/>
              <a:ext cx="5469394" cy="553856"/>
            </a:xfrm>
            <a:prstGeom prst="hexagon">
              <a:avLst/>
            </a:prstGeom>
            <a:solidFill>
              <a:srgbClr val="3385CB"/>
            </a:solidFill>
            <a:ln w="38100">
              <a:solidFill>
                <a:srgbClr val="E2E2E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16" name="标题 2"/>
            <p:cNvSpPr txBox="1"/>
            <p:nvPr/>
          </p:nvSpPr>
          <p:spPr>
            <a:xfrm>
              <a:off x="5919971" y="5450962"/>
              <a:ext cx="5735840" cy="55385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27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（指令系统、控制器设计等）</a:t>
              </a:r>
              <a:endParaRPr lang="zh-CN" altLang="en-US" sz="227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72183" y="5143139"/>
            <a:ext cx="4907964" cy="525138"/>
            <a:chOff x="1172791" y="5450962"/>
            <a:chExt cx="5176368" cy="553856"/>
          </a:xfrm>
        </p:grpSpPr>
        <p:sp>
          <p:nvSpPr>
            <p:cNvPr id="18" name="六边形 17"/>
            <p:cNvSpPr/>
            <p:nvPr/>
          </p:nvSpPr>
          <p:spPr>
            <a:xfrm>
              <a:off x="1172791" y="5450962"/>
              <a:ext cx="5176368" cy="553856"/>
            </a:xfrm>
            <a:prstGeom prst="hexagon">
              <a:avLst/>
            </a:prstGeom>
            <a:solidFill>
              <a:srgbClr val="666666"/>
            </a:solidFill>
            <a:ln w="38100">
              <a:solidFill>
                <a:srgbClr val="E2E2E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dirty="0"/>
            </a:p>
          </p:txBody>
        </p:sp>
        <p:sp>
          <p:nvSpPr>
            <p:cNvPr id="19" name="标题 2"/>
            <p:cNvSpPr txBox="1"/>
            <p:nvPr/>
          </p:nvSpPr>
          <p:spPr>
            <a:xfrm>
              <a:off x="1172791" y="5450962"/>
              <a:ext cx="5176368" cy="553856"/>
            </a:xfrm>
            <a:prstGeom prst="rect">
              <a:avLst/>
            </a:prstGeom>
          </p:spPr>
          <p:txBody>
            <a:bodyPr vert="horz" lIns="86699" tIns="43349" rIns="86699" bIns="43349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27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（存储系统构建与快速访问 ）</a:t>
              </a:r>
              <a:endParaRPr lang="zh-CN" altLang="en-US" sz="227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冯诺依曼思想（</a:t>
            </a:r>
            <a:r>
              <a:rPr lang="zh-CN" altLang="en-US" dirty="0">
                <a:solidFill>
                  <a:srgbClr val="FF0000"/>
                </a:solidFill>
              </a:rPr>
              <a:t>重点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116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C00000"/>
                </a:solidFill>
              </a:rPr>
              <a:t>存储程序、程序控制</a:t>
            </a:r>
            <a:r>
              <a:rPr lang="zh-CN" altLang="en-US" dirty="0"/>
              <a:t>、计算机五大功能部件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  <p:sp>
        <p:nvSpPr>
          <p:cNvPr id="5" name="Rectangle 17"/>
          <p:cNvSpPr txBox="1">
            <a:spLocks noChangeArrowheads="1"/>
          </p:cNvSpPr>
          <p:nvPr/>
        </p:nvSpPr>
        <p:spPr>
          <a:xfrm>
            <a:off x="5836778" y="2452267"/>
            <a:ext cx="5928643" cy="34432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</a:rPr>
              <a:t>运算器完成算术运算，逻辑运算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</a:rPr>
              <a:t>控制器控制指令的执行，根据指令功能给出实现指令功能所需的控制信号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</a:rPr>
              <a:t>主存储器存放程序及数据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</a:rPr>
              <a:t>输入设备、输出设备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</a:rPr>
              <a:t>总线（地址总线，数据总线，控制总线）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>
              <a:lnSpc>
                <a:spcPct val="100000"/>
              </a:lnSpc>
            </a:pP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华文新魏" panose="02010800040101010101" pitchFamily="2" charset="-122"/>
            </a:endParaRPr>
          </a:p>
        </p:txBody>
      </p:sp>
      <p:grpSp>
        <p:nvGrpSpPr>
          <p:cNvPr id="6" name="Group 2"/>
          <p:cNvGrpSpPr/>
          <p:nvPr/>
        </p:nvGrpSpPr>
        <p:grpSpPr bwMode="auto">
          <a:xfrm>
            <a:off x="2255379" y="4509831"/>
            <a:ext cx="2971800" cy="1524000"/>
            <a:chOff x="1056" y="2736"/>
            <a:chExt cx="1872" cy="96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056" y="2736"/>
              <a:ext cx="1872" cy="960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445" y="2754"/>
              <a:ext cx="291" cy="907"/>
            </a:xfrm>
            <a:prstGeom prst="rect">
              <a:avLst/>
            </a:prstGeom>
            <a:noFill/>
            <a:ln w="9525" algn="ctr">
              <a:noFill/>
              <a:prstDash val="sysDot"/>
              <a:miter lim="800000"/>
            </a:ln>
          </p:spPr>
          <p:txBody>
            <a:bodyPr vert="eaVert"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外围设备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5"/>
          <p:cNvGrpSpPr/>
          <p:nvPr/>
        </p:nvGrpSpPr>
        <p:grpSpPr bwMode="auto">
          <a:xfrm>
            <a:off x="2255379" y="2071431"/>
            <a:ext cx="2971800" cy="2362200"/>
            <a:chOff x="1056" y="1200"/>
            <a:chExt cx="1872" cy="1488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056" y="1200"/>
              <a:ext cx="1872" cy="1488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2256" y="2352"/>
              <a:ext cx="576" cy="231"/>
            </a:xfrm>
            <a:prstGeom prst="rect">
              <a:avLst/>
            </a:prstGeom>
            <a:noFill/>
            <a:ln w="9525" algn="ctr">
              <a:noFill/>
              <a:prstDash val="sysDot"/>
              <a:miter lim="800000"/>
            </a:ln>
          </p:spPr>
          <p:txBody>
            <a:bodyPr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HOST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2712579" y="3747831"/>
            <a:ext cx="1219200" cy="533400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>
            <a:noFill/>
            <a:rou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2712579" y="4662231"/>
            <a:ext cx="1219200" cy="533400"/>
          </a:xfrm>
          <a:prstGeom prst="roundRect">
            <a:avLst>
              <a:gd name="adj" fmla="val 16667"/>
            </a:avLst>
          </a:prstGeom>
          <a:solidFill>
            <a:srgbClr val="CC99FF"/>
          </a:solidFill>
          <a:ln w="9525">
            <a:noFill/>
            <a:rou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输入设备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2712579" y="5271831"/>
            <a:ext cx="1219200" cy="533400"/>
          </a:xfrm>
          <a:prstGeom prst="roundRect">
            <a:avLst>
              <a:gd name="adj" fmla="val 16667"/>
            </a:avLst>
          </a:prstGeom>
          <a:solidFill>
            <a:srgbClr val="CC99FF"/>
          </a:solidFill>
          <a:ln w="9525">
            <a:noFill/>
            <a:rou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输出设备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11"/>
          <p:cNvGrpSpPr/>
          <p:nvPr/>
        </p:nvGrpSpPr>
        <p:grpSpPr bwMode="auto">
          <a:xfrm>
            <a:off x="2407779" y="2223831"/>
            <a:ext cx="2362200" cy="1371600"/>
            <a:chOff x="1152" y="1296"/>
            <a:chExt cx="1488" cy="864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152" y="1296"/>
              <a:ext cx="1488" cy="864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2160" y="1680"/>
              <a:ext cx="409" cy="231"/>
            </a:xfrm>
            <a:prstGeom prst="rect">
              <a:avLst/>
            </a:prstGeom>
            <a:noFill/>
            <a:ln w="9525" algn="ctr">
              <a:noFill/>
              <a:prstDash val="sysDot"/>
              <a:miter lim="800000"/>
            </a:ln>
          </p:spPr>
          <p:txBody>
            <a:bodyPr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2712579" y="2376231"/>
            <a:ext cx="1219200" cy="533400"/>
          </a:xfrm>
          <a:prstGeom prst="roundRect">
            <a:avLst>
              <a:gd name="adj" fmla="val 16667"/>
            </a:avLst>
          </a:prstGeom>
          <a:solidFill>
            <a:srgbClr val="99CC00"/>
          </a:solidFill>
          <a:ln w="9525">
            <a:noFill/>
            <a:rou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2712579" y="2985831"/>
            <a:ext cx="1219200" cy="5334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noFill/>
            <a:rou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Group 18"/>
          <p:cNvGrpSpPr/>
          <p:nvPr/>
        </p:nvGrpSpPr>
        <p:grpSpPr bwMode="auto">
          <a:xfrm>
            <a:off x="1188579" y="1995231"/>
            <a:ext cx="1522413" cy="4114800"/>
            <a:chOff x="384" y="1152"/>
            <a:chExt cx="959" cy="2592"/>
          </a:xfrm>
        </p:grpSpPr>
        <p:grpSp>
          <p:nvGrpSpPr>
            <p:cNvPr id="21" name="Group 19"/>
            <p:cNvGrpSpPr/>
            <p:nvPr/>
          </p:nvGrpSpPr>
          <p:grpSpPr bwMode="auto">
            <a:xfrm>
              <a:off x="384" y="1152"/>
              <a:ext cx="959" cy="2592"/>
              <a:chOff x="384" y="1152"/>
              <a:chExt cx="959" cy="2592"/>
            </a:xfrm>
          </p:grpSpPr>
          <p:sp>
            <p:nvSpPr>
              <p:cNvPr id="23" name="AutoShape 20"/>
              <p:cNvSpPr>
                <a:spLocks noChangeArrowheads="1"/>
              </p:cNvSpPr>
              <p:nvPr/>
            </p:nvSpPr>
            <p:spPr bwMode="auto">
              <a:xfrm>
                <a:off x="384" y="1152"/>
                <a:ext cx="192" cy="2592"/>
              </a:xfrm>
              <a:prstGeom prst="upDownArrow">
                <a:avLst>
                  <a:gd name="adj1" fmla="val 37500"/>
                  <a:gd name="adj2" fmla="val 146563"/>
                </a:avLst>
              </a:prstGeom>
              <a:solidFill>
                <a:srgbClr val="99CC00"/>
              </a:solidFill>
              <a:ln w="9525">
                <a:noFill/>
                <a:miter lim="800000"/>
              </a:ln>
            </p:spPr>
            <p:txBody>
              <a:bodyPr vert="eaVert" wrap="none" anchor="ctr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i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AutoShape 21"/>
              <p:cNvSpPr>
                <a:spLocks noChangeArrowheads="1"/>
              </p:cNvSpPr>
              <p:nvPr/>
            </p:nvSpPr>
            <p:spPr bwMode="auto">
              <a:xfrm>
                <a:off x="480" y="1680"/>
                <a:ext cx="720" cy="96"/>
              </a:xfrm>
              <a:prstGeom prst="leftRightArrow">
                <a:avLst>
                  <a:gd name="adj1" fmla="val 50000"/>
                  <a:gd name="adj2" fmla="val 150000"/>
                </a:avLst>
              </a:prstGeom>
              <a:solidFill>
                <a:srgbClr val="99CC00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i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AutoShape 22"/>
              <p:cNvSpPr>
                <a:spLocks noChangeArrowheads="1"/>
              </p:cNvSpPr>
              <p:nvPr/>
            </p:nvSpPr>
            <p:spPr bwMode="auto">
              <a:xfrm>
                <a:off x="527" y="2376"/>
                <a:ext cx="816" cy="96"/>
              </a:xfrm>
              <a:prstGeom prst="leftRightArrow">
                <a:avLst>
                  <a:gd name="adj1" fmla="val 50000"/>
                  <a:gd name="adj2" fmla="val 180000"/>
                </a:avLst>
              </a:prstGeom>
              <a:solidFill>
                <a:srgbClr val="99CC00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i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AutoShape 23"/>
              <p:cNvSpPr>
                <a:spLocks noChangeArrowheads="1"/>
              </p:cNvSpPr>
              <p:nvPr/>
            </p:nvSpPr>
            <p:spPr bwMode="auto">
              <a:xfrm>
                <a:off x="527" y="3144"/>
                <a:ext cx="816" cy="96"/>
              </a:xfrm>
              <a:prstGeom prst="leftRightArrow">
                <a:avLst>
                  <a:gd name="adj1" fmla="val 50000"/>
                  <a:gd name="adj2" fmla="val 170000"/>
                </a:avLst>
              </a:prstGeom>
              <a:solidFill>
                <a:srgbClr val="99CC00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i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528" y="1440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BUS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硬件：对数字操作的机器系统</a:t>
            </a:r>
            <a:endParaRPr lang="zh-CN" altLang="en-US" dirty="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1214321" cy="5637024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dirty="0"/>
              <a:t>数字硬件：</a:t>
            </a:r>
            <a:endParaRPr lang="zh-CN" altLang="en-US" dirty="0"/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    </a:t>
            </a:r>
            <a:r>
              <a:rPr lang="zh-CN" altLang="en-US" dirty="0">
                <a:solidFill>
                  <a:srgbClr val="C00000"/>
                </a:solidFill>
              </a:rPr>
              <a:t>对数字进行处理、传输、和存储的硬件</a:t>
            </a:r>
            <a:endParaRPr lang="zh-CN" altLang="en-US" dirty="0">
              <a:solidFill>
                <a:srgbClr val="C00000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转换硬件：</a:t>
            </a:r>
            <a:endParaRPr lang="zh-CN" altLang="en-US" dirty="0"/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    将各种形式的信息转换为数字信息，或者将数字信息转换为各种形式的硬件（图像、声音、文字输入输出设备，目前重要的设备是显示器）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计算机软件系统</a:t>
            </a:r>
            <a:endParaRPr lang="zh-CN" altLang="en-US"/>
          </a:p>
        </p:txBody>
      </p:sp>
      <p:sp>
        <p:nvSpPr>
          <p:cNvPr id="11878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dirty="0"/>
              <a:t>计算机硬件是载体，软件是灵魂。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>
                <a:sym typeface="Arial" panose="020B0604020202020204" pitchFamily="34" charset="0"/>
              </a:rPr>
              <a:t>互相依存：</a:t>
            </a:r>
            <a:r>
              <a:rPr lang="zh-CN" altLang="en-US" dirty="0">
                <a:solidFill>
                  <a:schemeClr val="tx1"/>
                </a:solidFill>
                <a:sym typeface="Arial" panose="020B0604020202020204" pitchFamily="34" charset="0"/>
              </a:rPr>
              <a:t>计算机系统必须配备完善的软件系统，软件应充分发挥硬件的功能</a:t>
            </a:r>
            <a:endParaRPr lang="en-US" altLang="zh-CN" dirty="0">
              <a:sym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逻辑等效性：</a:t>
            </a:r>
            <a:r>
              <a:rPr lang="zh-CN" altLang="en-US" dirty="0">
                <a:solidFill>
                  <a:schemeClr val="tx1"/>
                </a:solidFill>
              </a:rPr>
              <a:t>某些功能既可由硬件实现，也可由软件来实现</a:t>
            </a:r>
            <a:endParaRPr lang="zh-CN" altLang="en-US" dirty="0">
              <a:solidFill>
                <a:schemeClr val="tx1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协同发展：</a:t>
            </a:r>
            <a:r>
              <a:rPr lang="zh-CN" altLang="en-US" dirty="0">
                <a:solidFill>
                  <a:schemeClr val="tx1"/>
                </a:solidFill>
              </a:rPr>
              <a:t>软件随硬件技术的迅速发展而发展，而软件的不断发展善又促进硬件更新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dirty="0"/>
              <a:t>软件：一切程序的集合，可运行的思想和内容的数字化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变现形式：程序和数据 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系统软件、应用软件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固件（</a:t>
            </a:r>
            <a:r>
              <a:rPr lang="en-US" altLang="zh-CN" dirty="0"/>
              <a:t>Firmware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具有软件功能，具有硬件形态的部件</a:t>
            </a:r>
            <a:endParaRPr lang="en-US" altLang="zh-CN" dirty="0"/>
          </a:p>
          <a:p>
            <a:pPr algn="r">
              <a:lnSpc>
                <a:spcPct val="130000"/>
              </a:lnSpc>
            </a:pPr>
            <a:endParaRPr lang="zh-CN" altLang="en-US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计算机发展应用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计算机系统组成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计算机系统层次结构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计算机系统性能评价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783981" y="1742783"/>
            <a:ext cx="0" cy="3920728"/>
            <a:chOff x="2762716" y="1732152"/>
            <a:chExt cx="0" cy="3920728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762716" y="1732152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计算机的层次结构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95094" y="1331316"/>
            <a:ext cx="3255227" cy="429856"/>
          </a:xfrm>
          <a:prstGeom prst="rect">
            <a:avLst/>
          </a:prstGeom>
          <a:solidFill>
            <a:srgbClr val="59B2FF"/>
          </a:solidFill>
        </p:spPr>
        <p:txBody>
          <a:bodyPr wrap="square" lIns="86672" tIns="43336" rIns="86672" bIns="43336">
            <a:spAutoFit/>
          </a:bodyPr>
          <a:lstStyle/>
          <a:p>
            <a:pPr marL="325120" indent="-325120" algn="ctr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895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不同用户处在不同层次</a:t>
            </a:r>
            <a:endParaRPr lang="zh-CN" altLang="en-US" sz="1895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95094" y="1879400"/>
            <a:ext cx="3255227" cy="429856"/>
          </a:xfrm>
          <a:prstGeom prst="rect">
            <a:avLst/>
          </a:prstGeom>
          <a:solidFill>
            <a:schemeClr val="accent2"/>
          </a:solidFill>
        </p:spPr>
        <p:txBody>
          <a:bodyPr wrap="square" lIns="86672" tIns="43336" rIns="86672" bIns="43336">
            <a:spAutoFit/>
          </a:bodyPr>
          <a:lstStyle/>
          <a:p>
            <a:pPr marL="325120" indent="-325120" algn="ctr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895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不同层次具有不同属性</a:t>
            </a:r>
            <a:endParaRPr lang="en-US" altLang="zh-CN" sz="1895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95094" y="2428596"/>
            <a:ext cx="3255227" cy="429856"/>
          </a:xfrm>
          <a:prstGeom prst="rect">
            <a:avLst/>
          </a:prstGeom>
          <a:solidFill>
            <a:srgbClr val="59B2FF"/>
          </a:solidFill>
        </p:spPr>
        <p:txBody>
          <a:bodyPr wrap="square" lIns="86672" tIns="43336" rIns="86672" bIns="43336">
            <a:spAutoFit/>
          </a:bodyPr>
          <a:lstStyle/>
          <a:p>
            <a:pPr marL="325120" indent="-325120" algn="ctr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895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不同层次使用不同工具</a:t>
            </a:r>
            <a:endParaRPr lang="en-US" altLang="zh-CN" sz="1895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95094" y="2977792"/>
            <a:ext cx="3255227" cy="429856"/>
          </a:xfrm>
          <a:prstGeom prst="rect">
            <a:avLst/>
          </a:prstGeom>
          <a:solidFill>
            <a:schemeClr val="accent2"/>
          </a:solidFill>
        </p:spPr>
        <p:txBody>
          <a:bodyPr wrap="square" lIns="86672" tIns="43336" rIns="86672" bIns="43336">
            <a:spAutoFit/>
          </a:bodyPr>
          <a:lstStyle/>
          <a:p>
            <a:pPr marL="325120" indent="-325120" algn="ctr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895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不同层次代码效率不同</a:t>
            </a:r>
            <a:endParaRPr lang="en-US" altLang="zh-CN" sz="1895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2411" y="207247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(C)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09918" y="4145753"/>
            <a:ext cx="2603149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指令集架构层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MIPS)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1" y="496230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微代码层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091147" y="255076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980340" y="326299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Assembler(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1522410" y="566108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硬件逻辑层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522409" y="1356449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154718" y="3799179"/>
            <a:ext cx="3297390" cy="820699"/>
          </a:xfrm>
          <a:prstGeom prst="rect">
            <a:avLst/>
          </a:prstGeom>
          <a:solidFill>
            <a:srgbClr val="BDD7EE"/>
          </a:solidFill>
          <a:ln w="12700">
            <a:noFill/>
            <a:prstDash val="dash"/>
            <a:miter lim="800000"/>
          </a:ln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latin typeface="Consolas" panose="020B0609020204030204" pitchFamily="49" charset="0"/>
                <a:ea typeface="微软雅黑" panose="020B0503020204020204" pitchFamily="34" charset="-122"/>
              </a:rPr>
              <a:t>0000 1001 1100 0110 1010 1111 0101 1000</a:t>
            </a:r>
            <a:endParaRPr lang="en-US" altLang="zh-CN" sz="114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latin typeface="Consolas" panose="020B0609020204030204" pitchFamily="49" charset="0"/>
                <a:ea typeface="微软雅黑" panose="020B0503020204020204" pitchFamily="34" charset="-122"/>
              </a:rPr>
              <a:t>1010 1111 0101 1000 0000 1001 1100 0110 </a:t>
            </a:r>
            <a:endParaRPr lang="en-US" altLang="zh-CN" sz="114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latin typeface="Consolas" panose="020B0609020204030204" pitchFamily="49" charset="0"/>
                <a:ea typeface="微软雅黑" panose="020B0503020204020204" pitchFamily="34" charset="-122"/>
              </a:rPr>
              <a:t>1100 0110 1010 1111 0101 1000 0000 1001 </a:t>
            </a:r>
            <a:endParaRPr lang="en-US" altLang="zh-CN" sz="114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latin typeface="Consolas" panose="020B0609020204030204" pitchFamily="49" charset="0"/>
                <a:ea typeface="微软雅黑" panose="020B0503020204020204" pitchFamily="34" charset="-122"/>
              </a:rPr>
              <a:t>0101 1000 0000 1001 1100 0110 1010 1111 </a:t>
            </a:r>
            <a:endParaRPr lang="en-US" altLang="zh-CN" sz="114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6" name="Rectangle 18"/>
          <p:cNvSpPr txBox="1">
            <a:spLocks noChangeArrowheads="1"/>
          </p:cNvSpPr>
          <p:nvPr/>
        </p:nvSpPr>
        <p:spPr>
          <a:xfrm>
            <a:off x="5154718" y="271970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154718" y="194787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temp = v[k];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v[k] = v[k+1];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v[k+1] = temp;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395142" y="515913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373876" y="591014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403711" y="434163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403711" y="29561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403711" y="226957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154718" y="5769254"/>
            <a:ext cx="1877362" cy="2630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/>
          <a:p>
            <a:pPr marL="325120" indent="-325120" defTabSz="433705">
              <a:lnSpc>
                <a:spcPct val="105000"/>
              </a:lnSpc>
            </a:pP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使用布尔代数和真值表</a:t>
            </a:r>
            <a:endParaRPr lang="zh-CN" altLang="en-US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graphicFrame>
        <p:nvGraphicFramePr>
          <p:cNvPr id="36" name="Object 3"/>
          <p:cNvGraphicFramePr>
            <a:graphicFrameLocks noChangeAspect="1"/>
          </p:cNvGraphicFramePr>
          <p:nvPr/>
        </p:nvGraphicFramePr>
        <p:xfrm>
          <a:off x="8693357" y="562098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" name="" r:id="rId1" imgW="3492500" imgH="2400300" progId="">
                  <p:embed/>
                </p:oleObj>
              </mc:Choice>
              <mc:Fallback>
                <p:oleObj name="" r:id="rId1" imgW="3492500" imgH="2400300" progId="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62098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5" descr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72384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/>
          <p:cNvCxnSpPr/>
          <p:nvPr/>
        </p:nvCxnSpPr>
        <p:spPr>
          <a:xfrm>
            <a:off x="7632937" y="511566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7235381" y="592658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3644270" y="471210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1509918" y="348918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382772" y="452744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2411" y="278080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(MIPS) 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68630" y="526889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372738" y="430663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372738" y="467173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18"/>
          <p:cNvSpPr txBox="1">
            <a:spLocks noChangeArrowheads="1"/>
          </p:cNvSpPr>
          <p:nvPr/>
        </p:nvSpPr>
        <p:spPr>
          <a:xfrm>
            <a:off x="5164556" y="478417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=1,Branch=Jump=0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=00110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计算机发展应用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计算机系统组成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计算机系统层次结构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计算机系统性能评价</a:t>
            </a:r>
            <a:endParaRPr lang="zh-CN" altLang="en-US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计算机系统的性能评价</a:t>
            </a:r>
            <a:endParaRPr lang="zh-CN" altLang="en-US"/>
          </a:p>
        </p:txBody>
      </p:sp>
      <p:sp>
        <p:nvSpPr>
          <p:cNvPr id="132099" name="内容占位符 2"/>
          <p:cNvSpPr>
            <a:spLocks noGrp="1"/>
          </p:cNvSpPr>
          <p:nvPr>
            <p:ph idx="1"/>
          </p:nvPr>
        </p:nvSpPr>
        <p:spPr>
          <a:xfrm>
            <a:off x="487680" y="942975"/>
            <a:ext cx="10817860" cy="563689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非时间指标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机器字长</a:t>
            </a:r>
            <a:endParaRPr lang="zh-CN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       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一般指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一次处理的二进制位数。通常与计算机内部寄存器、运算器、数据总线的位宽相等。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主存容量</a:t>
            </a:r>
            <a:endParaRPr lang="zh-CN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主存能存储的最大信息量，通常用单位“KB、MB、GB、 TB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PB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”等表示</a:t>
            </a:r>
            <a:endParaRPr lang="zh-CN" altLang="en-US" sz="2000" b="0" dirty="0">
              <a:solidFill>
                <a:schemeClr val="tx1"/>
              </a:solidFill>
            </a:endParaRPr>
          </a:p>
          <a:p>
            <a:pPr lvl="0" algn="just" fontAlgn="base">
              <a:lnSpc>
                <a:spcPct val="105000"/>
              </a:lnSpc>
              <a:spcBef>
                <a:spcPct val="20000"/>
              </a:spcBef>
              <a:buSzPct val="70000"/>
              <a:buChar char="l"/>
            </a:pPr>
            <a:r>
              <a:rPr lang="zh-CN" altLang="en-US" sz="2000" dirty="0">
                <a:sym typeface="+mn-ea"/>
              </a:rPr>
              <a:t>          </a:t>
            </a:r>
            <a:r>
              <a:rPr lang="en-US" altLang="zh-CN" sz="2000" dirty="0">
                <a:sym typeface="+mn-ea"/>
              </a:rPr>
              <a:t>1PB=2</a:t>
            </a:r>
            <a:r>
              <a:rPr lang="en-US" altLang="zh-CN" sz="2000" baseline="30000" dirty="0">
                <a:sym typeface="+mn-ea"/>
              </a:rPr>
              <a:t>50</a:t>
            </a:r>
            <a:r>
              <a:rPr lang="en-US" altLang="zh-CN" sz="2000" dirty="0">
                <a:sym typeface="+mn-ea"/>
              </a:rPr>
              <a:t>B</a:t>
            </a:r>
            <a:endParaRPr lang="zh-CN" altLang="en-US" sz="2000" dirty="0">
              <a:sym typeface="+mn-ea"/>
            </a:endParaRPr>
          </a:p>
          <a:p>
            <a:pPr lvl="0" algn="just" fontAlgn="base">
              <a:lnSpc>
                <a:spcPct val="105000"/>
              </a:lnSpc>
              <a:spcBef>
                <a:spcPct val="20000"/>
              </a:spcBef>
              <a:buSzPct val="70000"/>
              <a:buChar char="l"/>
            </a:pP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         </a:t>
            </a:r>
            <a:r>
              <a:rPr lang="zh-CN" altLang="en-US" sz="2000" dirty="0">
                <a:sym typeface="+mn-ea"/>
              </a:rPr>
              <a:t>1TB=2</a:t>
            </a:r>
            <a:r>
              <a:rPr lang="zh-CN" altLang="en-US" sz="2000" baseline="30000" dirty="0">
                <a:sym typeface="+mn-ea"/>
              </a:rPr>
              <a:t>40</a:t>
            </a:r>
            <a:r>
              <a:rPr lang="zh-CN" altLang="en-US" sz="2000" dirty="0">
                <a:sym typeface="+mn-ea"/>
              </a:rPr>
              <a:t>B</a:t>
            </a:r>
            <a:endParaRPr lang="zh-CN" altLang="en-US" sz="2000" dirty="0"/>
          </a:p>
          <a:p>
            <a:pPr lvl="0" algn="just" fontAlgn="base">
              <a:lnSpc>
                <a:spcPct val="105000"/>
              </a:lnSpc>
              <a:spcBef>
                <a:spcPct val="20000"/>
              </a:spcBef>
              <a:buSzPct val="70000"/>
              <a:buChar char="l"/>
            </a:pPr>
            <a:r>
              <a:rPr lang="zh-CN" altLang="en-US" sz="2000" dirty="0">
                <a:sym typeface="+mn-ea"/>
              </a:rPr>
              <a:t>          1GB=2</a:t>
            </a:r>
            <a:r>
              <a:rPr lang="zh-CN" altLang="en-US" sz="2000" baseline="30000" dirty="0">
                <a:sym typeface="+mn-ea"/>
              </a:rPr>
              <a:t>30</a:t>
            </a:r>
            <a:r>
              <a:rPr lang="zh-CN" altLang="en-US" sz="2000" dirty="0">
                <a:sym typeface="+mn-ea"/>
              </a:rPr>
              <a:t>B</a:t>
            </a:r>
            <a:endParaRPr lang="zh-CN" altLang="en-US" sz="2000" dirty="0"/>
          </a:p>
          <a:p>
            <a:pPr lvl="0" algn="just" fontAlgn="base">
              <a:lnSpc>
                <a:spcPct val="105000"/>
              </a:lnSpc>
              <a:spcBef>
                <a:spcPct val="20000"/>
              </a:spcBef>
              <a:buSzPct val="70000"/>
              <a:buChar char="l"/>
            </a:pPr>
            <a:r>
              <a:rPr lang="zh-CN" altLang="en-US" sz="2000" dirty="0">
                <a:sym typeface="+mn-ea"/>
              </a:rPr>
              <a:t>          1MB=2</a:t>
            </a:r>
            <a:r>
              <a:rPr lang="zh-CN" altLang="en-US" sz="2000" baseline="30000" dirty="0">
                <a:sym typeface="+mn-ea"/>
              </a:rPr>
              <a:t>20</a:t>
            </a:r>
            <a:r>
              <a:rPr lang="zh-CN" altLang="en-US" sz="2000" dirty="0">
                <a:sym typeface="+mn-ea"/>
              </a:rPr>
              <a:t>B</a:t>
            </a:r>
            <a:endParaRPr lang="zh-CN" altLang="en-US" sz="2000" dirty="0"/>
          </a:p>
          <a:p>
            <a:pPr lvl="0" algn="just" fontAlgn="base">
              <a:lnSpc>
                <a:spcPct val="105000"/>
              </a:lnSpc>
              <a:spcBef>
                <a:spcPct val="20000"/>
              </a:spcBef>
              <a:buSzPct val="70000"/>
              <a:buChar char="l"/>
            </a:pPr>
            <a:r>
              <a:rPr lang="zh-CN" altLang="en-US" sz="2000" dirty="0">
                <a:sym typeface="+mn-ea"/>
              </a:rPr>
              <a:t>          1KB=2</a:t>
            </a:r>
            <a:r>
              <a:rPr lang="zh-CN" altLang="en-US" sz="2000" baseline="30000" dirty="0">
                <a:sym typeface="+mn-ea"/>
              </a:rPr>
              <a:t>10</a:t>
            </a:r>
            <a:r>
              <a:rPr lang="zh-CN" altLang="en-US" sz="2000" dirty="0">
                <a:sym typeface="+mn-ea"/>
              </a:rPr>
              <a:t>B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ym typeface="+mn-ea"/>
              </a:rPr>
              <a:t>总线宽度</a:t>
            </a:r>
            <a:r>
              <a:rPr lang="en-US" altLang="zh-CN" dirty="0"/>
              <a:t> 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  </a:t>
            </a:r>
            <a:r>
              <a:rPr lang="zh-CN" altLang="en-US" dirty="0">
                <a:solidFill>
                  <a:schemeClr val="tx1"/>
                </a:solidFill>
              </a:rPr>
              <a:t>一般指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中运算器与存储器之间进行互连的内部总线二进制位数。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计算机系统的性能评价</a:t>
            </a:r>
            <a:endParaRPr lang="zh-CN" altLang="en-US"/>
          </a:p>
        </p:txBody>
      </p:sp>
      <p:sp>
        <p:nvSpPr>
          <p:cNvPr id="13209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时间指标</a:t>
            </a:r>
            <a:endParaRPr lang="en-US" altLang="zh-CN" b="1" dirty="0"/>
          </a:p>
          <a:p>
            <a:pPr lvl="1" fontAlgn="auto">
              <a:lnSpc>
                <a:spcPct val="180000"/>
              </a:lnSpc>
            </a:pPr>
            <a:r>
              <a:rPr lang="zh-CN" altLang="en-US" b="1" dirty="0"/>
              <a:t>主频：</a:t>
            </a:r>
            <a:r>
              <a:rPr lang="en-US" altLang="zh-CN" b="1" dirty="0">
                <a:solidFill>
                  <a:schemeClr val="tx1"/>
                </a:solidFill>
              </a:rPr>
              <a:t>CPU</a:t>
            </a:r>
            <a:r>
              <a:rPr lang="zh-CN" altLang="en-US" b="1" dirty="0">
                <a:solidFill>
                  <a:schemeClr val="tx1"/>
                </a:solidFill>
              </a:rPr>
              <a:t>的工作节拍受主时钟控制，主时钟不断产生固定频率的时钟，主频是主时钟的频率。主频的高低直接影响CPU的运算速度。主频</a:t>
            </a:r>
            <a:r>
              <a:rPr lang="en-US" altLang="zh-CN" b="1" dirty="0">
                <a:solidFill>
                  <a:schemeClr val="tx1"/>
                </a:solidFill>
              </a:rPr>
              <a:t>=</a:t>
            </a:r>
            <a:r>
              <a:rPr lang="zh-CN" altLang="en-US" b="1" dirty="0">
                <a:solidFill>
                  <a:schemeClr val="tx1"/>
                </a:solidFill>
              </a:rPr>
              <a:t>外频</a:t>
            </a:r>
            <a:r>
              <a:rPr lang="en-US" altLang="zh-CN" b="1" dirty="0">
                <a:solidFill>
                  <a:schemeClr val="tx1"/>
                </a:solidFill>
              </a:rPr>
              <a:t>*</a:t>
            </a:r>
            <a:r>
              <a:rPr lang="zh-CN" altLang="en-US" b="1" dirty="0">
                <a:solidFill>
                  <a:schemeClr val="tx1"/>
                </a:solidFill>
              </a:rPr>
              <a:t>倍频</a:t>
            </a:r>
            <a:endParaRPr lang="zh-CN" altLang="en-US" b="1" dirty="0"/>
          </a:p>
          <a:p>
            <a:pPr lvl="1" fontAlgn="auto">
              <a:lnSpc>
                <a:spcPct val="180000"/>
              </a:lnSpc>
            </a:pPr>
            <a:r>
              <a:rPr lang="en-US" altLang="zh-CN" b="1" dirty="0"/>
              <a:t>外频</a:t>
            </a:r>
            <a:r>
              <a:rPr lang="zh-CN" altLang="en-US" b="1" dirty="0"/>
              <a:t>：</a:t>
            </a:r>
            <a:r>
              <a:rPr lang="zh-CN" altLang="en-US" b="1" dirty="0">
                <a:solidFill>
                  <a:schemeClr val="tx1"/>
                </a:solidFill>
              </a:rPr>
              <a:t>外部时钟频率，CPU与周边设备传输数据的频率，是系统总线的工作频率，由电脑主板提供，单位也是MHz。</a:t>
            </a:r>
            <a:endParaRPr lang="zh-CN" altLang="en-US" b="1" dirty="0">
              <a:solidFill>
                <a:schemeClr val="tx1"/>
              </a:solidFill>
            </a:endParaRPr>
          </a:p>
          <a:p>
            <a:pPr lvl="1" fontAlgn="auto">
              <a:lnSpc>
                <a:spcPct val="180000"/>
              </a:lnSpc>
            </a:pPr>
            <a:r>
              <a:rPr lang="en-US" altLang="zh-CN" b="1" dirty="0"/>
              <a:t>倍频</a:t>
            </a:r>
            <a:r>
              <a:rPr lang="zh-CN" altLang="en-US" b="1" dirty="0"/>
              <a:t>：</a:t>
            </a:r>
            <a:r>
              <a:rPr lang="zh-CN" altLang="en-US" b="1" dirty="0">
                <a:solidFill>
                  <a:schemeClr val="tx1"/>
                </a:solidFill>
              </a:rPr>
              <a:t>CPU的倍频是输出信号频率是输入信号频率的整数倍</a:t>
            </a:r>
            <a:endParaRPr lang="zh-CN" altLang="en-US" b="1" dirty="0">
              <a:solidFill>
                <a:schemeClr val="tx1"/>
              </a:solidFill>
            </a:endParaRPr>
          </a:p>
          <a:p>
            <a:pPr lvl="1" fontAlgn="auto">
              <a:lnSpc>
                <a:spcPct val="180000"/>
              </a:lnSpc>
            </a:pPr>
            <a:r>
              <a:rPr lang="zh-CN" altLang="en-US" b="1" dirty="0">
                <a:sym typeface="+mn-ea"/>
              </a:rPr>
              <a:t>时钟</a:t>
            </a:r>
            <a:r>
              <a:rPr lang="en-US" altLang="zh-CN" b="1" dirty="0">
                <a:sym typeface="+mn-ea"/>
              </a:rPr>
              <a:t>周期</a:t>
            </a:r>
            <a:r>
              <a:rPr lang="zh-CN" altLang="en-US" b="1" dirty="0">
                <a:sym typeface="+mn-ea"/>
              </a:rPr>
              <a:t>：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是计算机中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最基本的、最小的时间单位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。在一个时钟周期内，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仅完成一个最基本的动作。</a:t>
            </a:r>
            <a:endParaRPr lang="en-US" altLang="zh-CN" b="1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达芬奇机械式计算机</a:t>
            </a:r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318298" y="2360087"/>
            <a:ext cx="3924300" cy="401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zh-CN" altLang="en-US" sz="2600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5134282" y="4672156"/>
            <a:ext cx="7235078" cy="1313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1500</a:t>
            </a:r>
            <a:r>
              <a:rPr lang="zh-CN" altLang="en-US" sz="2400" dirty="0"/>
              <a:t>年达芬奇手稿关于机械式计算工具的描述</a:t>
            </a:r>
            <a:endParaRPr lang="zh-CN" altLang="en-US" sz="2400" dirty="0"/>
          </a:p>
          <a:p>
            <a:r>
              <a:rPr lang="zh-CN" altLang="en-US" sz="2400" dirty="0"/>
              <a:t>后人根据达芬奇手稿仿制的机械式计算机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44" y="1455743"/>
            <a:ext cx="1635891" cy="19613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5" y="1455743"/>
            <a:ext cx="1590423" cy="19427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80" y="1458629"/>
            <a:ext cx="4514850" cy="2105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5" y="3893903"/>
            <a:ext cx="4403155" cy="20914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时间（时间指标）</a:t>
            </a:r>
            <a:endParaRPr lang="zh-CN" altLang="en-US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CPI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 (Clock cycles Per Instruction)</a:t>
            </a:r>
            <a:r>
              <a:rPr lang="zh-CN" altLang="en-US" dirty="0">
                <a:sym typeface="Symbol" panose="05050102010706020507" pitchFamily="18" charset="2"/>
              </a:rPr>
              <a:t>执行每条指令所需的平均时钟周期数</a:t>
            </a:r>
            <a:endParaRPr lang="en-US" altLang="zh-CN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en-US" altLang="zh-CN" dirty="0">
                <a:sym typeface="Symbol" panose="05050102010706020507" pitchFamily="18" charset="2"/>
              </a:rPr>
              <a:t>ADD  MOV  DIV   MUL  </a:t>
            </a:r>
            <a:r>
              <a:rPr lang="zh-CN" altLang="en-US" dirty="0">
                <a:sym typeface="Symbol" panose="05050102010706020507" pitchFamily="18" charset="2"/>
              </a:rPr>
              <a:t>定点</a:t>
            </a:r>
            <a:r>
              <a:rPr lang="en-US" altLang="zh-CN" dirty="0">
                <a:sym typeface="Symbol" panose="05050102010706020507" pitchFamily="18" charset="2"/>
              </a:rPr>
              <a:t>/</a:t>
            </a:r>
            <a:r>
              <a:rPr lang="zh-CN" altLang="en-US" dirty="0">
                <a:sym typeface="Symbol" panose="05050102010706020507" pitchFamily="18" charset="2"/>
              </a:rPr>
              <a:t>浮点指令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IPC </a:t>
            </a:r>
            <a:r>
              <a:rPr lang="en-US" altLang="zh-CN" dirty="0">
                <a:sym typeface="Symbol" panose="05050102010706020507" pitchFamily="18" charset="2"/>
              </a:rPr>
              <a:t> (Instructions Per Clock cycle)  </a:t>
            </a:r>
            <a:endParaRPr lang="en-US" altLang="zh-CN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zh-CN" altLang="en-US" dirty="0">
                <a:sym typeface="Symbol" panose="05050102010706020507" pitchFamily="18" charset="2"/>
              </a:rPr>
              <a:t>强调并行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MIPS / MFLOPS </a:t>
            </a:r>
            <a:r>
              <a:rPr lang="zh-CN" alt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每秒百万条指令</a:t>
            </a: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/</a:t>
            </a:r>
            <a:r>
              <a:rPr lang="zh-CN" alt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每秒执行浮点运算的次数</a:t>
            </a:r>
            <a:endParaRPr lang="en-US" altLang="zh-CN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Symbol" panose="05050102010706020507" pitchFamily="18" charset="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endParaRPr lang="en-US" altLang="zh-CN" dirty="0">
              <a:sym typeface="Symbol" panose="05050102010706020507" pitchFamily="18" charset="2"/>
            </a:endParaRPr>
          </a:p>
          <a:p>
            <a:pPr lvl="2"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99562" y="1800255"/>
            <a:ext cx="2103480" cy="290268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CPI   </a:t>
            </a:r>
            <a:r>
              <a:rPr lang="en-US" altLang="zh-CN" dirty="0">
                <a:sym typeface="Symbol" panose="05050102010706020507" pitchFamily="18" charset="2"/>
              </a:rPr>
              <a:t>(Clock cycles Per Instruction)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80265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Aft>
                <a:spcPct val="20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执行一条指令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平均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需要的时钟周期数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lvl="1">
              <a:lnSpc>
                <a:spcPct val="130000"/>
              </a:lnSpc>
              <a:spcAft>
                <a:spcPct val="20000"/>
              </a:spcAft>
            </a:pPr>
            <a:r>
              <a:rPr lang="zh-CN" altLang="en-US" dirty="0"/>
              <a:t>单条指令</a:t>
            </a:r>
            <a:r>
              <a:rPr lang="en-US" altLang="zh-CN" dirty="0"/>
              <a:t>CPI </a:t>
            </a:r>
            <a:endParaRPr lang="en-US" altLang="zh-CN" dirty="0"/>
          </a:p>
          <a:p>
            <a:pPr lvl="1">
              <a:lnSpc>
                <a:spcPct val="130000"/>
              </a:lnSpc>
              <a:spcAft>
                <a:spcPct val="20000"/>
              </a:spcAft>
            </a:pPr>
            <a:r>
              <a:rPr lang="zh-CN" altLang="en-US" dirty="0"/>
              <a:t>一段程序中所有指令的</a:t>
            </a:r>
            <a:r>
              <a:rPr lang="en-US" altLang="zh-CN" dirty="0"/>
              <a:t>CPI</a:t>
            </a:r>
            <a:endParaRPr lang="en-US" altLang="zh-CN" dirty="0"/>
          </a:p>
          <a:p>
            <a:pPr lvl="1">
              <a:lnSpc>
                <a:spcPct val="130000"/>
              </a:lnSpc>
              <a:spcAft>
                <a:spcPct val="20000"/>
              </a:spcAft>
            </a:pPr>
            <a:r>
              <a:rPr lang="zh-CN" altLang="en-US" dirty="0"/>
              <a:t>指令系统</a:t>
            </a:r>
            <a:r>
              <a:rPr lang="en-US" altLang="zh-CN" dirty="0"/>
              <a:t>CPI </a:t>
            </a:r>
            <a:endParaRPr lang="en-US" altLang="zh-CN" dirty="0"/>
          </a:p>
          <a:p>
            <a:pPr>
              <a:lnSpc>
                <a:spcPct val="130000"/>
              </a:lnSpc>
              <a:spcAft>
                <a:spcPct val="20000"/>
              </a:spcAft>
            </a:pPr>
            <a:r>
              <a:rPr lang="en-US" altLang="zh-CN">
                <a:solidFill>
                  <a:srgbClr val="0070C0"/>
                </a:solidFill>
                <a:sym typeface="Symbol" panose="05050102010706020507" pitchFamily="18" charset="2"/>
              </a:rPr>
              <a:t>CPI 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= </a:t>
            </a:r>
            <a:r>
              <a:rPr lang="zh-CN" altLang="en-US" dirty="0">
                <a:solidFill>
                  <a:srgbClr val="0070C0"/>
                </a:solidFill>
                <a:sym typeface="Symbol" panose="05050102010706020507" pitchFamily="18" charset="2"/>
              </a:rPr>
              <a:t>一段程序中所有指令的时钟周期数之和 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/ </a:t>
            </a:r>
            <a:r>
              <a:rPr lang="zh-CN" altLang="en-US" dirty="0">
                <a:solidFill>
                  <a:srgbClr val="0070C0"/>
                </a:solidFill>
                <a:sym typeface="Symbol" panose="05050102010706020507" pitchFamily="18" charset="2"/>
              </a:rPr>
              <a:t>指令条数      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统计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Aft>
                <a:spcPct val="20000"/>
              </a:spcAft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zh-CN" altLang="en-US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=  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程序中各类指令的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CPI    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程序中该类指令的比例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加权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Aft>
                <a:spcPct val="20000"/>
              </a:spcAft>
              <a:buNone/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Aft>
                <a:spcPct val="20000"/>
              </a:spcAft>
              <a:buNone/>
            </a:pPr>
            <a:endParaRPr lang="en-US" altLang="zh-CN" dirty="0">
              <a:sym typeface="Symbol" panose="05050102010706020507" pitchFamily="18" charset="2"/>
            </a:endParaRPr>
          </a:p>
          <a:p>
            <a:pPr lvl="2"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 lvl="2"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87822" y="5082638"/>
                <a:ext cx="2533952" cy="935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den>
                      </m:f>
                    </m:oMath>
                  </m:oMathPara>
                </a14:m>
                <a:endParaRPr lang="zh-CN" altLang="en-US" sz="320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22" y="5082638"/>
                <a:ext cx="2533952" cy="935769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18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430684" y="4951095"/>
                <a:ext cx="8254247" cy="119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grow m:val="on"/>
                              <m:limLoc m:val="subSup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𝐶𝑃𝐼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32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grow m:val="on"/>
                              <m:limLoc m:val="subSup"/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3200" i="1">
                                          <a:latin typeface="Cambria Math" panose="02040503050406030204" pitchFamily="18" charset="0"/>
                                        </a:rPr>
                                        <m:t>𝐶𝑃𝐼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𝐼𝐶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320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84" y="4951095"/>
                <a:ext cx="8254247" cy="1198854"/>
              </a:xfrm>
              <a:prstGeom prst="rect">
                <a:avLst/>
              </a:prstGeom>
              <a:blipFill rotWithShape="1">
                <a:blip r:embed="rId2"/>
                <a:stretch>
                  <a:fillRect l="-5" r="-19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圆角 9"/>
          <p:cNvSpPr/>
          <p:nvPr/>
        </p:nvSpPr>
        <p:spPr>
          <a:xfrm>
            <a:off x="2479924" y="1556871"/>
            <a:ext cx="7402391" cy="3386813"/>
          </a:xfrm>
          <a:prstGeom prst="roundRect">
            <a:avLst>
              <a:gd name="adj" fmla="val 5192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  (Million Instructions  Per Second)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228215"/>
          </a:xfrm>
        </p:spPr>
        <p:txBody>
          <a:bodyPr/>
          <a:lstStyle/>
          <a:p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表示每秒钟执行指令的条数  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以百万条为单位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)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grpSp>
        <p:nvGrpSpPr>
          <p:cNvPr id="46" name="Group 4"/>
          <p:cNvGrpSpPr/>
          <p:nvPr/>
        </p:nvGrpSpPr>
        <p:grpSpPr bwMode="auto">
          <a:xfrm>
            <a:off x="2965927" y="1746850"/>
            <a:ext cx="3596287" cy="1052749"/>
            <a:chOff x="-36" y="-75"/>
            <a:chExt cx="1834" cy="555"/>
          </a:xfrm>
        </p:grpSpPr>
        <p:sp>
          <p:nvSpPr>
            <p:cNvPr id="47" name="Line 5"/>
            <p:cNvSpPr>
              <a:spLocks noChangeShapeType="1"/>
            </p:cNvSpPr>
            <p:nvPr/>
          </p:nvSpPr>
          <p:spPr bwMode="auto">
            <a:xfrm>
              <a:off x="644" y="217"/>
              <a:ext cx="1154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5" dirty="0"/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auto">
            <a:xfrm>
              <a:off x="-36" y="102"/>
              <a:ext cx="40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MIPS</a:t>
              </a:r>
              <a:endParaRPr lang="en-US" altLang="zh-CN" sz="24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auto">
            <a:xfrm>
              <a:off x="1512" y="245"/>
              <a:ext cx="146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8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8"/>
            <p:cNvSpPr>
              <a:spLocks noChangeArrowheads="1"/>
            </p:cNvSpPr>
            <p:nvPr/>
          </p:nvSpPr>
          <p:spPr bwMode="auto">
            <a:xfrm>
              <a:off x="1678" y="199"/>
              <a:ext cx="4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895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1895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9"/>
            <p:cNvSpPr>
              <a:spLocks noChangeArrowheads="1"/>
            </p:cNvSpPr>
            <p:nvPr/>
          </p:nvSpPr>
          <p:spPr bwMode="auto">
            <a:xfrm>
              <a:off x="490" y="108"/>
              <a:ext cx="92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0" hangingPunct="0">
                <a:lnSpc>
                  <a:spcPct val="150000"/>
                </a:lnSpc>
              </a:pPr>
              <a:r>
                <a:rPr lang="en-US" altLang="zh-CN" sz="18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auto">
            <a:xfrm>
              <a:off x="1407" y="252"/>
              <a:ext cx="68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8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</a:t>
              </a:r>
              <a:endPara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11"/>
            <p:cNvSpPr>
              <a:spLocks noChangeArrowheads="1"/>
            </p:cNvSpPr>
            <p:nvPr/>
          </p:nvSpPr>
          <p:spPr bwMode="auto">
            <a:xfrm>
              <a:off x="923" y="-75"/>
              <a:ext cx="59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指令条数</a:t>
              </a:r>
              <a:endParaRPr lang="zh-CN" altLang="en-US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12"/>
            <p:cNvSpPr>
              <a:spLocks noChangeArrowheads="1"/>
            </p:cNvSpPr>
            <p:nvPr/>
          </p:nvSpPr>
          <p:spPr bwMode="auto">
            <a:xfrm>
              <a:off x="790" y="236"/>
              <a:ext cx="644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执行时间</a:t>
              </a:r>
              <a:endParaRPr lang="zh-CN" altLang="en-US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Group 14"/>
          <p:cNvGrpSpPr/>
          <p:nvPr/>
        </p:nvGrpSpPr>
        <p:grpSpPr bwMode="auto">
          <a:xfrm>
            <a:off x="3961486" y="2795091"/>
            <a:ext cx="5487536" cy="1074704"/>
            <a:chOff x="22" y="-60"/>
            <a:chExt cx="2114" cy="714"/>
          </a:xfrm>
        </p:grpSpPr>
        <p:sp>
          <p:nvSpPr>
            <p:cNvPr id="56" name="Rectangle 15"/>
            <p:cNvSpPr>
              <a:spLocks noChangeArrowheads="1"/>
            </p:cNvSpPr>
            <p:nvPr/>
          </p:nvSpPr>
          <p:spPr bwMode="auto">
            <a:xfrm>
              <a:off x="132" y="305"/>
              <a:ext cx="1741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8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所有指令</a:t>
              </a:r>
              <a:r>
                <a:rPr lang="en-US" altLang="zh-CN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时钟周期数之和 </a:t>
              </a:r>
              <a:r>
                <a:rPr lang="en-US" altLang="zh-CN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f  )</a:t>
              </a:r>
              <a:endParaRPr lang="zh-CN" altLang="en-US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Group 16"/>
            <p:cNvGrpSpPr/>
            <p:nvPr/>
          </p:nvGrpSpPr>
          <p:grpSpPr bwMode="auto">
            <a:xfrm>
              <a:off x="22" y="-60"/>
              <a:ext cx="2114" cy="653"/>
              <a:chOff x="22" y="-60"/>
              <a:chExt cx="2114" cy="653"/>
            </a:xfrm>
          </p:grpSpPr>
          <p:sp>
            <p:nvSpPr>
              <p:cNvPr id="58" name="Rectangle 17"/>
              <p:cNvSpPr>
                <a:spLocks noChangeArrowheads="1"/>
              </p:cNvSpPr>
              <p:nvPr/>
            </p:nvSpPr>
            <p:spPr bwMode="auto">
              <a:xfrm>
                <a:off x="22" y="147"/>
                <a:ext cx="70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0" hangingPunct="0">
                  <a:lnSpc>
                    <a:spcPct val="150000"/>
                  </a:lnSpc>
                </a:pPr>
                <a:r>
                  <a:rPr lang="en-US" altLang="zh-CN" sz="189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endParaRPr lang="en-US" altLang="zh-CN" sz="18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Line 18"/>
              <p:cNvSpPr>
                <a:spLocks noChangeShapeType="1"/>
              </p:cNvSpPr>
              <p:nvPr/>
            </p:nvSpPr>
            <p:spPr bwMode="auto">
              <a:xfrm>
                <a:off x="150" y="309"/>
                <a:ext cx="1959" cy="0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705"/>
              </a:p>
            </p:txBody>
          </p:sp>
          <p:sp>
            <p:nvSpPr>
              <p:cNvPr id="60" name="Rectangle 19"/>
              <p:cNvSpPr>
                <a:spLocks noChangeArrowheads="1"/>
              </p:cNvSpPr>
              <p:nvPr/>
            </p:nvSpPr>
            <p:spPr bwMode="auto">
              <a:xfrm>
                <a:off x="891" y="-60"/>
                <a:ext cx="450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zh-CN" altLang="en-US" sz="227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指令条数</a:t>
                </a:r>
                <a:endParaRPr lang="zh-CN" altLang="en-US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Rectangle 20"/>
              <p:cNvSpPr>
                <a:spLocks noChangeArrowheads="1"/>
              </p:cNvSpPr>
              <p:nvPr/>
            </p:nvSpPr>
            <p:spPr bwMode="auto">
              <a:xfrm>
                <a:off x="1890" y="324"/>
                <a:ext cx="79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zh-CN" altLang="en-US" sz="189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</a:t>
                </a:r>
                <a:endParaRPr lang="zh-CN" altLang="en-US" sz="18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Rectangle 21"/>
              <p:cNvSpPr>
                <a:spLocks noChangeArrowheads="1"/>
              </p:cNvSpPr>
              <p:nvPr/>
            </p:nvSpPr>
            <p:spPr bwMode="auto">
              <a:xfrm>
                <a:off x="1994" y="337"/>
                <a:ext cx="110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zh-CN" sz="189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en-US" altLang="zh-CN" sz="18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Rectangle 22"/>
              <p:cNvSpPr>
                <a:spLocks noChangeArrowheads="1"/>
              </p:cNvSpPr>
              <p:nvPr/>
            </p:nvSpPr>
            <p:spPr bwMode="auto">
              <a:xfrm>
                <a:off x="2100" y="257"/>
                <a:ext cx="36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zh-CN" sz="1895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en-US" altLang="zh-CN" sz="1895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4" name="Group 24"/>
          <p:cNvGrpSpPr/>
          <p:nvPr/>
        </p:nvGrpSpPr>
        <p:grpSpPr bwMode="auto">
          <a:xfrm>
            <a:off x="3881039" y="3963808"/>
            <a:ext cx="3409242" cy="979876"/>
            <a:chOff x="55" y="-63"/>
            <a:chExt cx="2265" cy="651"/>
          </a:xfrm>
        </p:grpSpPr>
        <p:sp>
          <p:nvSpPr>
            <p:cNvPr id="65" name="Line 25"/>
            <p:cNvSpPr>
              <a:spLocks noChangeShapeType="1"/>
            </p:cNvSpPr>
            <p:nvPr/>
          </p:nvSpPr>
          <p:spPr bwMode="auto">
            <a:xfrm>
              <a:off x="346" y="267"/>
              <a:ext cx="743" cy="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5"/>
            </a:p>
          </p:txBody>
        </p:sp>
        <p:sp>
          <p:nvSpPr>
            <p:cNvPr id="66" name="Rectangle 26"/>
            <p:cNvSpPr>
              <a:spLocks noChangeArrowheads="1"/>
            </p:cNvSpPr>
            <p:nvPr/>
          </p:nvSpPr>
          <p:spPr bwMode="auto">
            <a:xfrm>
              <a:off x="674" y="-63"/>
              <a:ext cx="18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en-US" altLang="zh-CN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Rectangle 27"/>
            <p:cNvSpPr>
              <a:spLocks noChangeArrowheads="1"/>
            </p:cNvSpPr>
            <p:nvPr/>
          </p:nvSpPr>
          <p:spPr bwMode="auto">
            <a:xfrm>
              <a:off x="347" y="280"/>
              <a:ext cx="30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2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CPI</a:t>
              </a:r>
              <a:endParaRPr lang="en-US" altLang="zh-CN" sz="22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 Box 28"/>
            <p:cNvSpPr txBox="1">
              <a:spLocks noChangeArrowheads="1"/>
            </p:cNvSpPr>
            <p:nvPr/>
          </p:nvSpPr>
          <p:spPr bwMode="auto">
            <a:xfrm>
              <a:off x="55" y="70"/>
              <a:ext cx="47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89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lang="en-US" altLang="zh-CN" sz="189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29"/>
            <p:cNvSpPr>
              <a:spLocks noChangeArrowheads="1"/>
            </p:cNvSpPr>
            <p:nvPr/>
          </p:nvSpPr>
          <p:spPr bwMode="auto">
            <a:xfrm>
              <a:off x="714" y="310"/>
              <a:ext cx="8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8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</a:t>
              </a:r>
              <a:endPara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Rectangle 30"/>
            <p:cNvSpPr>
              <a:spLocks noChangeArrowheads="1"/>
            </p:cNvSpPr>
            <p:nvPr/>
          </p:nvSpPr>
          <p:spPr bwMode="auto">
            <a:xfrm>
              <a:off x="828" y="324"/>
              <a:ext cx="190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89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Rectangle 31"/>
            <p:cNvSpPr>
              <a:spLocks noChangeArrowheads="1"/>
            </p:cNvSpPr>
            <p:nvPr/>
          </p:nvSpPr>
          <p:spPr bwMode="auto">
            <a:xfrm>
              <a:off x="1026" y="233"/>
              <a:ext cx="6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895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1895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 Box 28"/>
            <p:cNvSpPr txBox="1">
              <a:spLocks noChangeArrowheads="1"/>
            </p:cNvSpPr>
            <p:nvPr/>
          </p:nvSpPr>
          <p:spPr bwMode="auto">
            <a:xfrm>
              <a:off x="1265" y="74"/>
              <a:ext cx="478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89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lang="en-US" altLang="zh-CN" sz="189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578" y="84"/>
              <a:ext cx="74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27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IPC </a:t>
              </a:r>
              <a:r>
                <a:rPr lang="zh-CN" altLang="en-US" sz="227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r>
                <a:rPr lang="en-US" altLang="zh-CN" sz="227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en-US" altLang="zh-CN" sz="22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211979" y="5233371"/>
                <a:ext cx="8010526" cy="1165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smtClean="0">
                          <a:latin typeface="Cambria Math" panose="02040503050406030204" pitchFamily="18" charset="0"/>
                        </a:rPr>
                        <m:t>𝑴𝑰𝑷𝑺</m:t>
                      </m:r>
                      <m:r>
                        <a:rPr lang="zh-CN" altLang="en-US" sz="32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b="0" i="1">
                              <a:latin typeface="Cambria Math" panose="02040503050406030204" pitchFamily="18" charset="0"/>
                            </a:rPr>
                            <m:t>𝐼𝐶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  <m:t>𝑐𝑝𝑢</m:t>
                              </m:r>
                            </m:sub>
                          </m:sSub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b="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zh-CN" altLang="en-US" sz="3200" b="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zh-CN" altLang="en-US" sz="32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sz="3200" b="0" i="1"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zh-CN" altLang="en-US" sz="3200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CN" alt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b="0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zh-CN" altLang="en-US" sz="3200" b="0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𝑰𝑷𝑪</m:t>
                      </m:r>
                      <m:r>
                        <a:rPr lang="en-US" altLang="zh-CN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zh-CN" altLang="en-US" sz="3200" b="1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979" y="5233371"/>
                <a:ext cx="8010526" cy="1165832"/>
              </a:xfrm>
              <a:prstGeom prst="rect">
                <a:avLst/>
              </a:prstGeom>
              <a:blipFill rotWithShape="1">
                <a:blip r:embed="rId1"/>
                <a:stretch>
                  <a:fillRect l="-3" t="-29" r="-393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MFLOPS</a:t>
            </a:r>
            <a:r>
              <a:rPr lang="en-US" altLang="zh-CN" sz="1800"/>
              <a:t>   (Million Floating-Point Operations Per Second) </a:t>
            </a:r>
            <a:endParaRPr lang="zh-CN" altLang="en-US"/>
          </a:p>
        </p:txBody>
      </p:sp>
      <p:sp>
        <p:nvSpPr>
          <p:cNvPr id="137219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52811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计算机每秒钟执行浮点操作的次数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MIPS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：单位时间内执行的指令条数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MFLOPS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=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程序中的浮点运算次数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/ (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执行时间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MFLOPS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Mega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10</a:t>
            </a:r>
            <a:r>
              <a:rPr lang="en-US" altLang="zh-CN" b="1" baseline="70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6</a:t>
            </a:r>
            <a:r>
              <a:rPr lang="en-US" altLang="zh-CN" b="1" baseline="700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FLOPS     GFLOPS 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Giga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)  = </a:t>
            </a:r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10</a:t>
            </a:r>
            <a:r>
              <a:rPr lang="en-US" altLang="zh-CN" b="1" baseline="70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9 </a:t>
            </a:r>
            <a:r>
              <a:rPr lang="en-US" altLang="zh-CN" b="1" baseline="700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FLOPS</a:t>
            </a:r>
            <a:endParaRPr lang="en-US" altLang="zh-CN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TFLOPS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Tera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)  = </a:t>
            </a:r>
            <a:r>
              <a:rPr lang="en-US" altLang="zh-CN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10</a:t>
            </a:r>
            <a:r>
              <a:rPr lang="en-US" altLang="zh-CN" baseline="70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12</a:t>
            </a:r>
            <a:r>
              <a:rPr lang="en-US" altLang="zh-CN" baseline="700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FLOPS    PFLOPS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Peta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)  =</a:t>
            </a:r>
            <a:r>
              <a:rPr lang="en-US" altLang="zh-CN" i="1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10</a:t>
            </a:r>
            <a:r>
              <a:rPr lang="en-US" altLang="zh-CN" baseline="70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15</a:t>
            </a:r>
            <a:r>
              <a:rPr lang="en-US" altLang="zh-CN" baseline="700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FLOPS </a:t>
            </a:r>
            <a:endParaRPr lang="en-US" altLang="zh-CN" dirty="0">
              <a:solidFill>
                <a:srgbClr val="0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EFLOPS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Exa</a:t>
            </a:r>
            <a:r>
              <a:rPr lang="en-US" altLang="zh-CN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)   =</a:t>
            </a:r>
            <a:r>
              <a:rPr lang="en-US" altLang="zh-CN" i="1" dirty="0">
                <a:solidFill>
                  <a:srgbClr val="000000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10</a:t>
            </a:r>
            <a:r>
              <a:rPr lang="en-US" altLang="zh-CN" baseline="70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18  </a:t>
            </a:r>
            <a:r>
              <a:rPr lang="en-US" altLang="zh-CN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FLOPS </a:t>
            </a:r>
            <a:endParaRPr lang="en-US" altLang="zh-CN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执行时间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执行一段程序所需的时间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Symbol" panose="05050102010706020507" pitchFamily="18" charset="2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    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(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CPU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时间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+ I/O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时间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+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存储访问时间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+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各类排队时延等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)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Symbol" panose="05050102010706020507" pitchFamily="18" charset="2"/>
            </a:endParaRPr>
          </a:p>
          <a:p>
            <a:pPr marL="216535" indent="-216535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CPU</a:t>
            </a:r>
            <a:r>
              <a:rPr lang="zh-CN" altLang="en-US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时间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=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程序中所有指令的时钟周期数之和 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T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Symbol" panose="05050102010706020507" pitchFamily="18" charset="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                  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=</a:t>
            </a:r>
            <a:r>
              <a:rPr lang="zh-CN" altLang="en-US" sz="2800" dirty="0">
                <a:solidFill>
                  <a:schemeClr val="tx1"/>
                </a:solidFill>
                <a:sym typeface="Symbol" panose="05050102010706020507" pitchFamily="18" charset="2"/>
              </a:rPr>
              <a:t>程序中所有指令的时钟周期数之和 </a:t>
            </a:r>
            <a:r>
              <a:rPr lang="en-US" altLang="zh-CN" sz="2800" dirty="0">
                <a:solidFill>
                  <a:schemeClr val="tx1"/>
                </a:solidFill>
                <a:sym typeface="Symbol" panose="05050102010706020507" pitchFamily="18" charset="2"/>
              </a:rPr>
              <a:t>/ f</a:t>
            </a:r>
            <a:endParaRPr lang="en-US" altLang="zh-CN" sz="28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Aft>
                <a:spcPct val="20000"/>
              </a:spcAft>
              <a:buNone/>
            </a:pP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    CPU </a:t>
            </a:r>
            <a:r>
              <a:rPr lang="zh-CN" altLang="en-US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时间  </a:t>
            </a: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=   </a:t>
            </a:r>
            <a:r>
              <a:rPr lang="en-US" altLang="zh-CN" sz="28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CPI    </a:t>
            </a:r>
            <a:r>
              <a:rPr lang="zh-CN" altLang="en-US" sz="28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指令条</a:t>
            </a:r>
            <a:r>
              <a:rPr lang="zh-CN" altLang="en-US" sz="2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数 </a:t>
            </a:r>
            <a:r>
              <a:rPr lang="en-US" altLang="zh-CN" sz="2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IC</a:t>
            </a:r>
            <a:r>
              <a:rPr lang="zh-CN" altLang="en-US" sz="2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 </a:t>
            </a:r>
            <a:r>
              <a:rPr lang="zh-CN" altLang="en-US" sz="28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 时钟周期</a:t>
            </a:r>
            <a:endParaRPr lang="en-US" altLang="zh-CN" sz="280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Aft>
                <a:spcPct val="20000"/>
              </a:spcAft>
              <a:buNone/>
            </a:pP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    CPU </a:t>
            </a:r>
            <a:r>
              <a:rPr lang="zh-CN" altLang="en-US" sz="280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时间  </a:t>
            </a:r>
            <a:r>
              <a:rPr lang="en-US" altLang="zh-CN" sz="280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=</a:t>
            </a:r>
            <a:r>
              <a:rPr lang="zh-CN" altLang="en-US" sz="2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指令条数</a:t>
            </a:r>
            <a:r>
              <a:rPr lang="en-US" altLang="zh-CN" sz="2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IC</a:t>
            </a:r>
            <a:r>
              <a:rPr lang="zh-CN" altLang="en-US" sz="28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/ (MIPS * 10</a:t>
            </a:r>
            <a:r>
              <a:rPr lang="en-US" altLang="zh-CN" sz="2800" baseline="700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6</a:t>
            </a:r>
            <a:r>
              <a:rPr lang="en-US" altLang="zh-CN" sz="28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Symbol" panose="05050102010706020507" pitchFamily="18" charset="2"/>
              </a:rPr>
              <a:t>)</a:t>
            </a:r>
            <a:endParaRPr lang="en-US" altLang="zh-CN" sz="28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                  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15411" y="5056787"/>
            <a:ext cx="11144197" cy="1201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44197" cy="5637024"/>
          </a:xfrm>
        </p:spPr>
        <p:txBody>
          <a:bodyPr/>
          <a:lstStyle/>
          <a:p>
            <a:pPr algn="just"/>
            <a:r>
              <a:rPr lang="zh-CN" altLang="en-US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</a:t>
            </a:r>
            <a:r>
              <a:rPr lang="en-US" altLang="zh-CN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 </a:t>
            </a:r>
            <a:r>
              <a:rPr lang="zh-CN" altLang="en-US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假设一台计算机主频为</a:t>
            </a:r>
            <a:r>
              <a:rPr lang="en-US" altLang="zh-CN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1GHZ</a:t>
            </a:r>
            <a:r>
              <a:rPr lang="zh-CN" altLang="en-US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，在其上运行由</a:t>
            </a:r>
            <a:r>
              <a:rPr lang="en-US" altLang="zh-CN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10</a:t>
            </a:r>
            <a:r>
              <a:rPr lang="en-US" altLang="zh-CN" b="1" baseline="30000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Symbol" panose="05050102010706020507" pitchFamily="18" charset="2"/>
              </a:rPr>
              <a:t>5</a:t>
            </a:r>
            <a:r>
              <a:rPr lang="zh-CN" altLang="en-US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条指令组成的目标代码，程序主要由</a:t>
            </a:r>
            <a:r>
              <a:rPr lang="en-US" altLang="zh-CN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类指令组成，他们所占的比例和各自的</a:t>
            </a:r>
            <a:r>
              <a:rPr lang="en-US" altLang="zh-CN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CPI</a:t>
            </a:r>
            <a:r>
              <a:rPr lang="zh-CN" altLang="en-US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如下表所示，求程序的</a:t>
            </a:r>
            <a:r>
              <a:rPr lang="en-US" altLang="zh-CN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CPI</a:t>
            </a:r>
            <a:r>
              <a:rPr lang="zh-CN" altLang="en-US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MIPS</a:t>
            </a:r>
            <a:r>
              <a:rPr lang="zh-CN" altLang="en-US" sz="2800" b="1" dirty="0">
                <a:solidFill>
                  <a:srgbClr val="0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sz="2800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求程序执行时间？</a:t>
            </a:r>
            <a:endParaRPr lang="zh-CN" altLang="en-US" sz="2800" b="1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graphicFrame>
        <p:nvGraphicFramePr>
          <p:cNvPr id="4" name="Group 32"/>
          <p:cNvGraphicFramePr/>
          <p:nvPr>
            <p:custDataLst>
              <p:tags r:id="rId1"/>
            </p:custDataLst>
          </p:nvPr>
        </p:nvGraphicFramePr>
        <p:xfrm>
          <a:off x="859726" y="2668412"/>
          <a:ext cx="5492750" cy="2032000"/>
        </p:xfrm>
        <a:graphic>
          <a:graphicData uri="http://schemas.openxmlformats.org/drawingml/2006/table">
            <a:tbl>
              <a:tblPr/>
              <a:tblGrid>
                <a:gridCol w="2324100"/>
                <a:gridCol w="1163638"/>
                <a:gridCol w="2005012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指令类型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CPI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指令混合比例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算术和逻辑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60%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Load/Store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2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18%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转移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4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12%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Cache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缺失访存</a:t>
                      </a:r>
                      <a:endParaRPr kumimoji="1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8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10%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615412" y="5056787"/>
            <a:ext cx="11144197" cy="1133708"/>
          </a:xfrm>
          <a:prstGeom prst="rect">
            <a:avLst/>
          </a:prstGeom>
          <a:noFill/>
          <a:ln w="9525">
            <a:noFill/>
            <a:miter lim="800000"/>
            <a:tailEnd type="none" w="sm" len="sm"/>
          </a:ln>
        </p:spPr>
        <p:txBody>
          <a:bodyPr wrap="square">
            <a:spAutoFit/>
          </a:bodyPr>
          <a:lstStyle/>
          <a:p>
            <a:pPr algn="just" eaLnBrk="0" hangingPunct="0"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  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2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10</a:t>
            </a:r>
            <a:r>
              <a:rPr lang="en-US" altLang="zh-CN" sz="2400" baseline="7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5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 CPI / f  = (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10</a:t>
            </a:r>
            <a:r>
              <a:rPr lang="en-US" altLang="zh-CN" sz="2400" baseline="7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5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 2.24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10</a:t>
            </a:r>
            <a:r>
              <a:rPr lang="en-US" altLang="zh-CN" sz="2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9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= 4.48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 10</a:t>
            </a:r>
            <a:r>
              <a:rPr lang="en-US" altLang="zh-CN" sz="2400" baseline="7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-4</a:t>
            </a:r>
            <a:r>
              <a:rPr lang="en-US" altLang="zh-CN" sz="2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秒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0" hangingPunct="0"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 IC/MIPS*10</a:t>
            </a:r>
            <a:r>
              <a:rPr lang="en-US" altLang="zh-CN" sz="2400" baseline="7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10</a:t>
            </a:r>
            <a:r>
              <a:rPr lang="en-US" altLang="zh-CN" sz="2400" baseline="7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5</a:t>
            </a:r>
            <a:r>
              <a:rPr lang="en-US" altLang="zh-CN" sz="2400" baseline="7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446.44*10</a:t>
            </a:r>
            <a:r>
              <a:rPr lang="en-US" altLang="zh-CN" sz="2400" baseline="7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4.48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 10</a:t>
            </a:r>
            <a:r>
              <a:rPr lang="en-US" altLang="zh-CN" sz="2400" baseline="7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-4</a:t>
            </a:r>
            <a:r>
              <a:rPr lang="en-US" altLang="zh-CN" sz="2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秒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endParaRPr lang="zh-CN" altLang="en-US" sz="2400" baseline="70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6556375" y="3253740"/>
            <a:ext cx="5546090" cy="860425"/>
          </a:xfrm>
          <a:prstGeom prst="rect">
            <a:avLst/>
          </a:prstGeom>
          <a:noFill/>
          <a:ln w="9525">
            <a:noFill/>
            <a:miter lim="800000"/>
            <a:tailEnd type="none" w="sm" len="sm"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CPI = 1*0.6+2*0.18+4*0.12+8*0.1=2.24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 =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主频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/(CPI*10</a:t>
            </a:r>
            <a:r>
              <a:rPr lang="en-US" altLang="zh-CN" sz="2000" b="1" baseline="30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)=1000/2.24=  446.4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utoUpdateAnimBg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计算机性能测试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性能测试原理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>
                <a:sym typeface="Arial" panose="020B0604020202020204" pitchFamily="34" charset="0"/>
              </a:rPr>
              <a:t>计算机中配置了大量传感器和状态寄存器</a:t>
            </a:r>
            <a:endParaRPr lang="en-US" altLang="zh-CN" sz="2200" dirty="0">
              <a:sym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通过读取相应寄存器的值得到系统运行的状况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通过实际运行测试关键指标获取性能数据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性能测试工具分类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200" dirty="0"/>
              <a:t>CPU</a:t>
            </a:r>
            <a:r>
              <a:rPr lang="zh-CN" altLang="en-US" sz="2200" dirty="0"/>
              <a:t>测试工具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显卡测试工具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磁盘测试工具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内存测试工具</a:t>
            </a:r>
            <a:endParaRPr lang="en-US" altLang="zh-CN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391" y="3761276"/>
            <a:ext cx="4284283" cy="2413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1642</a:t>
            </a:r>
            <a:r>
              <a:rPr lang="zh-CN" altLang="en-US" dirty="0"/>
              <a:t>年 </a:t>
            </a:r>
            <a:r>
              <a:rPr lang="en-US" altLang="zh-CN" dirty="0"/>
              <a:t>PASCAL(1623)  </a:t>
            </a:r>
            <a:r>
              <a:rPr lang="zh-CN" altLang="en-US" dirty="0"/>
              <a:t>加法机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998578" cy="5637024"/>
          </a:xfrm>
        </p:spPr>
        <p:txBody>
          <a:bodyPr>
            <a:normAutofit fontScale="92500"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法国数学家、物理学家和思想家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r>
              <a:rPr lang="zh-CN" altLang="en-US" dirty="0"/>
              <a:t>人类史上第一台机械式计算机，其原理对后续计算机产生了持久的影响。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齿轮传动</a:t>
            </a:r>
            <a:r>
              <a:rPr lang="zh-CN" altLang="en-US" dirty="0"/>
              <a:t>完成运算。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Pascal: </a:t>
            </a:r>
            <a:r>
              <a:rPr lang="zh-CN" altLang="en-US" dirty="0"/>
              <a:t>人的某些思维过程与机械过程没有差别，因此可以用机械模拟人的思维。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1971</a:t>
            </a:r>
            <a:r>
              <a:rPr lang="zh-CN" altLang="en-US" dirty="0"/>
              <a:t>年瑞典人</a:t>
            </a:r>
            <a:r>
              <a:rPr lang="zh-CN" altLang="zh-CN" dirty="0"/>
              <a:t>沃斯</a:t>
            </a:r>
            <a:r>
              <a:rPr lang="zh-CN" altLang="en-US" dirty="0"/>
              <a:t>发明</a:t>
            </a:r>
            <a:r>
              <a:rPr lang="en-US" altLang="zh-CN" dirty="0"/>
              <a:t>PASCAL</a:t>
            </a:r>
            <a:r>
              <a:rPr lang="zh-CN" altLang="en-US" dirty="0"/>
              <a:t>高级语言向其表示敬意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5" descr="输出向导-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10584" y="1216500"/>
            <a:ext cx="4067266" cy="167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7688" y="2984779"/>
            <a:ext cx="3245734" cy="36156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88" y="3429000"/>
            <a:ext cx="1800200" cy="18046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Pascal </a:t>
            </a:r>
            <a:r>
              <a:rPr lang="zh-CN" altLang="en-US" dirty="0"/>
              <a:t>机械加法机   </a:t>
            </a:r>
            <a:r>
              <a:rPr lang="en-US" altLang="zh-CN" dirty="0"/>
              <a:t>1642</a:t>
            </a:r>
            <a:endParaRPr lang="zh-CN" altLang="en-US" dirty="0"/>
          </a:p>
        </p:txBody>
      </p:sp>
      <p:sp>
        <p:nvSpPr>
          <p:cNvPr id="4" name="Rectangle 2" descr="栎木"/>
          <p:cNvSpPr>
            <a:spLocks noChangeArrowheads="1"/>
          </p:cNvSpPr>
          <p:nvPr/>
        </p:nvSpPr>
        <p:spPr bwMode="auto">
          <a:xfrm>
            <a:off x="7091916" y="2408349"/>
            <a:ext cx="3594100" cy="3581400"/>
          </a:xfrm>
          <a:prstGeom prst="rect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 w="9525">
            <a:miter lim="800000"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</p:spPr>
        <p:txBody>
          <a:bodyPr wrap="none" tIns="72000" anchor="ctr">
            <a:flatTx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zh-CN" sz="1200" i="1">
              <a:solidFill>
                <a:srgbClr val="0000FF"/>
              </a:solidFill>
              <a:latin typeface="Verdana" panose="020B0604030504040204" pitchFamily="34" charset="0"/>
              <a:ea typeface="华文细黑" panose="02010600040101010101" pitchFamily="2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400" y="3429000"/>
            <a:ext cx="6454400" cy="23657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史上第一台机械计算机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齿轮旋转完成加法</a:t>
            </a:r>
            <a:endParaRPr lang="zh-CN" altLang="en-US" sz="2400" u="sng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齿轮传动完成进位</a:t>
            </a:r>
            <a:endParaRPr lang="zh-CN" altLang="en-US" sz="2400" u="sng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6"/>
          <p:cNvGrpSpPr/>
          <p:nvPr/>
        </p:nvGrpSpPr>
        <p:grpSpPr bwMode="auto">
          <a:xfrm>
            <a:off x="7549116" y="2721087"/>
            <a:ext cx="2654300" cy="2786062"/>
            <a:chOff x="1593" y="1912"/>
            <a:chExt cx="1672" cy="1755"/>
          </a:xfrm>
        </p:grpSpPr>
        <p:grpSp>
          <p:nvGrpSpPr>
            <p:cNvPr id="7" name="Group 7"/>
            <p:cNvGrpSpPr/>
            <p:nvPr/>
          </p:nvGrpSpPr>
          <p:grpSpPr bwMode="auto">
            <a:xfrm>
              <a:off x="1638" y="1912"/>
              <a:ext cx="1587" cy="1667"/>
              <a:chOff x="2078" y="1736"/>
              <a:chExt cx="1587" cy="1667"/>
            </a:xfrm>
          </p:grpSpPr>
          <p:sp>
            <p:nvSpPr>
              <p:cNvPr id="27" name="Oval 8"/>
              <p:cNvSpPr>
                <a:spLocks noChangeArrowheads="1"/>
              </p:cNvSpPr>
              <p:nvPr/>
            </p:nvSpPr>
            <p:spPr bwMode="auto">
              <a:xfrm>
                <a:off x="2078" y="1816"/>
                <a:ext cx="1587" cy="1587"/>
              </a:xfrm>
              <a:prstGeom prst="ellipse">
                <a:avLst/>
              </a:prstGeom>
              <a:solidFill>
                <a:srgbClr val="99FF33"/>
              </a:solidFill>
              <a:ln w="381000" algn="ctr">
                <a:solidFill>
                  <a:srgbClr val="FF6600"/>
                </a:solidFill>
                <a:round/>
              </a:ln>
            </p:spPr>
            <p:txBody>
              <a:bodyPr wrap="none" tIns="72000" anchor="ctr"/>
              <a:lstStyle/>
              <a:p>
                <a:pPr marL="342900" indent="-342900" algn="r" fontAlgn="base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65000"/>
                </a:pPr>
                <a:endParaRPr lang="zh-CN" altLang="zh-CN" sz="2400" b="1" i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endParaRPr>
              </a:p>
            </p:txBody>
          </p: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2794" y="1736"/>
                <a:ext cx="161" cy="160"/>
              </a:xfrm>
              <a:prstGeom prst="ellipse">
                <a:avLst/>
              </a:prstGeom>
              <a:solidFill>
                <a:srgbClr val="0099FF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 wrap="none" tIns="72000" anchor="ctr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i="1"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 rot="8640000">
              <a:off x="2015" y="2255"/>
              <a:ext cx="216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6</a:t>
              </a:r>
              <a:endParaRPr lang="en-US" altLang="zh-CN" sz="2400" b="1" i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 rot="10800000">
              <a:off x="2322" y="2150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5</a:t>
              </a:r>
              <a:endParaRPr lang="en-US" altLang="zh-CN" sz="2400" b="1" i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 rot="12960000">
              <a:off x="2647" y="2263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4</a:t>
              </a:r>
              <a:endParaRPr lang="en-US" altLang="zh-CN" sz="2400" b="1" i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 rot="15120000">
              <a:off x="2812" y="2515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3</a:t>
              </a:r>
              <a:endParaRPr lang="en-US" altLang="zh-CN" sz="2400" b="1" i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 rot="17280000">
              <a:off x="2813" y="2822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2</a:t>
              </a:r>
              <a:endParaRPr lang="en-US" altLang="zh-CN" sz="2400" b="1" i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 rot="19440000">
              <a:off x="2609" y="3077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1</a:t>
              </a:r>
              <a:endParaRPr lang="en-US" altLang="zh-CN" sz="2400" b="1" i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2330" y="3166"/>
              <a:ext cx="214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0</a:t>
              </a:r>
              <a:endParaRPr lang="en-US" altLang="zh-CN" sz="2400" b="1" i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 rot="2160000">
              <a:off x="2031" y="3070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9</a:t>
              </a:r>
              <a:endParaRPr lang="en-US" altLang="zh-CN" sz="2400" b="1" i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 rot="4320000">
              <a:off x="1819" y="2801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8</a:t>
              </a:r>
              <a:endParaRPr lang="en-US" altLang="zh-CN" sz="2400" b="1" i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 rot="6480000">
              <a:off x="1825" y="2510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 dirty="0">
                  <a:solidFill>
                    <a:srgbClr val="0000FF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7</a:t>
              </a:r>
              <a:endParaRPr lang="en-US" altLang="zh-CN" sz="2400" b="1" i="1" u="sng" dirty="0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2814" y="2063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3103" y="2472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3104" y="2961"/>
              <a:ext cx="161" cy="160"/>
            </a:xfrm>
            <a:prstGeom prst="ellipse">
              <a:avLst/>
            </a:prstGeom>
            <a:solidFill>
              <a:srgbClr val="D60093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2809" y="3346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2354" y="3507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 rot="5400000" flipH="1">
              <a:off x="1881" y="3345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 rot="5400000" flipH="1">
              <a:off x="1592" y="2952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 rot="5400000" flipH="1">
              <a:off x="1599" y="2463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 rot="5400000" flipH="1">
              <a:off x="1886" y="2070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29" name="AutoShape 29"/>
          <p:cNvSpPr>
            <a:spLocks noChangeArrowheads="1"/>
          </p:cNvSpPr>
          <p:nvPr/>
        </p:nvSpPr>
        <p:spPr bwMode="auto">
          <a:xfrm>
            <a:off x="7838760" y="3087800"/>
            <a:ext cx="2061598" cy="205487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30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972" y="16300"/>
                </a:moveTo>
                <a:cubicBezTo>
                  <a:pt x="6602" y="15512"/>
                  <a:pt x="5004" y="13296"/>
                  <a:pt x="5004" y="10800"/>
                </a:cubicBezTo>
                <a:cubicBezTo>
                  <a:pt x="5004" y="7598"/>
                  <a:pt x="7598" y="5004"/>
                  <a:pt x="10800" y="5004"/>
                </a:cubicBezTo>
                <a:cubicBezTo>
                  <a:pt x="14001" y="5004"/>
                  <a:pt x="16596" y="7598"/>
                  <a:pt x="16596" y="10800"/>
                </a:cubicBezTo>
                <a:cubicBezTo>
                  <a:pt x="16596" y="13296"/>
                  <a:pt x="14997" y="15512"/>
                  <a:pt x="12627" y="16300"/>
                </a:cubicBezTo>
                <a:lnTo>
                  <a:pt x="14205" y="21048"/>
                </a:lnTo>
                <a:cubicBezTo>
                  <a:pt x="18620" y="19581"/>
                  <a:pt x="21600" y="15452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452"/>
                  <a:pt x="2979" y="19581"/>
                  <a:pt x="7394" y="21048"/>
                </a:cubicBezTo>
                <a:lnTo>
                  <a:pt x="8972" y="16300"/>
                </a:lnTo>
                <a:close/>
              </a:path>
            </a:pathLst>
          </a:custGeom>
          <a:solidFill>
            <a:srgbClr val="99FF33">
              <a:alpha val="91000"/>
            </a:srgbClr>
          </a:solidFill>
          <a:ln w="9525" algn="ctr">
            <a:noFill/>
            <a:miter lim="800000"/>
          </a:ln>
        </p:spPr>
        <p:txBody>
          <a:bodyPr wrap="none" tIns="72000" anchor="ctr"/>
          <a:lstStyle/>
          <a:p>
            <a:pPr marL="342900" indent="-342900" algn="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65000"/>
            </a:pPr>
            <a:endParaRPr lang="en-US" altLang="zh-CN" sz="2400" b="1" i="1" u="sng">
              <a:solidFill>
                <a:srgbClr val="FF33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  <a:p>
            <a:pPr marL="342900" indent="-342900" algn="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65000"/>
            </a:pPr>
            <a:endParaRPr lang="en-US" altLang="zh-CN" sz="2400" b="1" i="1" u="sng">
              <a:solidFill>
                <a:srgbClr val="FF3300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sp>
        <p:nvSpPr>
          <p:cNvPr id="30" name="AutoShape 30"/>
          <p:cNvSpPr>
            <a:spLocks noChangeArrowheads="1"/>
          </p:cNvSpPr>
          <p:nvPr/>
        </p:nvSpPr>
        <p:spPr bwMode="auto">
          <a:xfrm rot="12000000">
            <a:off x="7534829" y="2860788"/>
            <a:ext cx="2698750" cy="28590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6458 w 21600"/>
              <a:gd name="T13" fmla="*/ 0 h 21600"/>
              <a:gd name="T14" fmla="*/ 15142 w 21600"/>
              <a:gd name="T15" fmla="*/ 42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9052" y="3842"/>
                </a:moveTo>
                <a:cubicBezTo>
                  <a:pt x="9623" y="3698"/>
                  <a:pt x="10210" y="3625"/>
                  <a:pt x="10800" y="3626"/>
                </a:cubicBezTo>
                <a:cubicBezTo>
                  <a:pt x="11389" y="3626"/>
                  <a:pt x="11976" y="3698"/>
                  <a:pt x="12547" y="3842"/>
                </a:cubicBezTo>
                <a:lnTo>
                  <a:pt x="13431" y="325"/>
                </a:lnTo>
                <a:cubicBezTo>
                  <a:pt x="12570" y="109"/>
                  <a:pt x="11687" y="-1"/>
                  <a:pt x="10799" y="0"/>
                </a:cubicBezTo>
                <a:cubicBezTo>
                  <a:pt x="9912" y="0"/>
                  <a:pt x="9029" y="109"/>
                  <a:pt x="8168" y="325"/>
                </a:cubicBezTo>
                <a:lnTo>
                  <a:pt x="9052" y="3842"/>
                </a:lnTo>
                <a:close/>
              </a:path>
            </a:pathLst>
          </a:custGeom>
          <a:solidFill>
            <a:schemeClr val="accent2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tIns="7200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31" name="Group 31"/>
          <p:cNvGrpSpPr/>
          <p:nvPr/>
        </p:nvGrpSpPr>
        <p:grpSpPr bwMode="auto">
          <a:xfrm>
            <a:off x="7695166" y="2973500"/>
            <a:ext cx="2319338" cy="2141538"/>
            <a:chOff x="2113" y="1899"/>
            <a:chExt cx="1461" cy="1349"/>
          </a:xfrm>
        </p:grpSpPr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113" y="2313"/>
              <a:ext cx="337" cy="2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+7</a:t>
              </a:r>
              <a:endParaRPr lang="en-US" altLang="zh-CN" sz="2400" b="1" i="1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187" y="2690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8</a:t>
              </a:r>
              <a:endParaRPr lang="en-US" altLang="zh-CN" sz="2400" b="1" i="1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2395" y="2010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6</a:t>
              </a:r>
              <a:endParaRPr lang="en-US" altLang="zh-CN" sz="2400" b="1" i="1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2691" y="1899"/>
              <a:ext cx="337" cy="2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 dirty="0">
                  <a:solidFill>
                    <a:srgbClr val="00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+5</a:t>
              </a:r>
              <a:endParaRPr lang="en-US" altLang="zh-CN" sz="2400" b="1" i="1" dirty="0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109" y="2012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4</a:t>
              </a:r>
              <a:endParaRPr lang="en-US" altLang="zh-CN" sz="2400" b="1" i="1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3350" y="2317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3</a:t>
              </a:r>
              <a:endParaRPr lang="en-US" altLang="zh-CN" sz="2400" b="1" i="1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3335" y="2686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2</a:t>
              </a:r>
              <a:endParaRPr lang="en-US" altLang="zh-CN" sz="2400" b="1" i="1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3121" y="2951"/>
              <a:ext cx="223" cy="2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1</a:t>
              </a:r>
              <a:endParaRPr lang="en-US" altLang="zh-CN" sz="2400" b="1" i="1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2404" y="2987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9</a:t>
              </a:r>
              <a:endParaRPr lang="en-US" altLang="zh-CN" sz="2400" b="1" i="1">
                <a:solidFill>
                  <a:srgbClr val="000000"/>
                </a:solidFill>
                <a:latin typeface="Arial" panose="020B0604020202020204" pitchFamily="34" charset="0"/>
                <a:ea typeface="华文新魏" panose="02010800040101010101" pitchFamily="2" charset="-122"/>
              </a:endParaRPr>
            </a:p>
          </p:txBody>
        </p:sp>
      </p:grpSp>
      <p:sp>
        <p:nvSpPr>
          <p:cNvPr id="41" name="Oval 51"/>
          <p:cNvSpPr>
            <a:spLocks noChangeArrowheads="1"/>
          </p:cNvSpPr>
          <p:nvPr/>
        </p:nvSpPr>
        <p:spPr bwMode="auto">
          <a:xfrm>
            <a:off x="8693704" y="4683237"/>
            <a:ext cx="444500" cy="431800"/>
          </a:xfrm>
          <a:prstGeom prst="ellipse">
            <a:avLst/>
          </a:prstGeom>
          <a:noFill/>
          <a:ln w="38100" algn="ctr">
            <a:solidFill>
              <a:srgbClr val="0099FF"/>
            </a:solidFill>
            <a:round/>
          </a:ln>
        </p:spPr>
        <p:txBody>
          <a:bodyPr wrap="none" tIns="7200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26344" r="-688" b="26235"/>
          <a:stretch>
            <a:fillRect/>
          </a:stretch>
        </p:blipFill>
        <p:spPr>
          <a:xfrm>
            <a:off x="704497" y="1244244"/>
            <a:ext cx="5499228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莱布尼兹乘法机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911" y="3882651"/>
            <a:ext cx="10942178" cy="302851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1673</a:t>
            </a:r>
            <a:r>
              <a:rPr lang="zh-CN" altLang="en-US" sz="2400" dirty="0"/>
              <a:t>年，德国数学家莱布尼兹发明乘法机，</a:t>
            </a:r>
            <a:endParaRPr lang="zh-CN" altLang="en-US" sz="2400" dirty="0"/>
          </a:p>
          <a:p>
            <a:r>
              <a:rPr lang="zh-CN" altLang="en-US" sz="2400" dirty="0">
                <a:solidFill>
                  <a:srgbClr val="ED7D31"/>
                </a:solidFill>
              </a:rPr>
              <a:t>步进轮</a:t>
            </a:r>
            <a:r>
              <a:rPr lang="zh-CN" altLang="en-US" sz="2400" dirty="0"/>
              <a:t>可利用多次加法完成乘法</a:t>
            </a:r>
            <a:endParaRPr lang="zh-CN" altLang="en-US" sz="2400" dirty="0"/>
          </a:p>
          <a:p>
            <a:r>
              <a:rPr lang="zh-CN" altLang="en-US" sz="2400" dirty="0"/>
              <a:t>可以运行完整四则运算。</a:t>
            </a:r>
            <a:endParaRPr lang="zh-CN" altLang="en-US" sz="2400" dirty="0"/>
          </a:p>
          <a:p>
            <a:r>
              <a:rPr lang="zh-CN" altLang="en-US" sz="2400" dirty="0"/>
              <a:t>提出了</a:t>
            </a:r>
            <a:r>
              <a:rPr lang="zh-CN" altLang="en-US" sz="2400" dirty="0">
                <a:latin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chemeClr val="accent2"/>
                </a:solidFill>
              </a:rPr>
              <a:t>可以用机械代替人进行繁琐重复的计算工作</a:t>
            </a:r>
            <a:r>
              <a:rPr lang="zh-CN" altLang="en-US" sz="2400" dirty="0">
                <a:latin typeface="宋体" panose="02010600030101010101" pitchFamily="2" charset="-122"/>
              </a:rPr>
              <a:t>”</a:t>
            </a:r>
            <a:r>
              <a:rPr lang="zh-CN" altLang="en-US" sz="2400" dirty="0"/>
              <a:t>的伟大思想。</a:t>
            </a:r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10" name="Picture 8" descr="1-2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203188" y="1297717"/>
            <a:ext cx="2156920" cy="22122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35" y="1330281"/>
            <a:ext cx="6308938" cy="21896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6621"/>
          <a:stretch>
            <a:fillRect/>
          </a:stretch>
        </p:blipFill>
        <p:spPr>
          <a:xfrm>
            <a:off x="831892" y="1203979"/>
            <a:ext cx="1794350" cy="230596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KSO_WM_UNIT_TABLE_BEAUTIFY" val="smartTable{3330aea2-0cc9-44f4-9696-47aa5258484d}"/>
</p:tagLst>
</file>

<file path=ppt/tags/tag5.xml><?xml version="1.0" encoding="utf-8"?>
<p:tagLst xmlns:p="http://schemas.openxmlformats.org/presentationml/2006/main">
  <p:tag name="KSO_WM_UNIT_TABLE_BEAUTIFY" val="smartTable{13874a82-4475-4243-94b8-a73719c1c7e7}"/>
</p:tagLst>
</file>

<file path=ppt/tags/tag6.xml><?xml version="1.0" encoding="utf-8"?>
<p:tagLst xmlns:p="http://schemas.openxmlformats.org/presentationml/2006/main">
  <p:tag name="COMMONDATA" val="eyJoZGlkIjoiOTcyY2FhOTFmZmU3ZmEzMjYxOTc5YzNjMDM5MjdhZmIifQ=="/>
  <p:tag name="KSO_WPP_MARK_KEY" val="dae8a667-f014-40dd-b832-0992d7c8f3f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8525</Words>
  <Application>WPS 演示</Application>
  <PresentationFormat>宽屏</PresentationFormat>
  <Paragraphs>799</Paragraphs>
  <Slides>66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66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Verdana</vt:lpstr>
      <vt:lpstr>华文新魏</vt:lpstr>
      <vt:lpstr>等线</vt:lpstr>
      <vt:lpstr>Arial Unicode MS</vt:lpstr>
      <vt:lpstr>Segoe UI Black</vt:lpstr>
      <vt:lpstr>Calibri</vt:lpstr>
      <vt:lpstr>Times New Roman</vt:lpstr>
      <vt:lpstr>微软雅黑 Light</vt:lpstr>
      <vt:lpstr>Consolas</vt:lpstr>
      <vt:lpstr>Symbol</vt:lpstr>
      <vt:lpstr>Cambria Math</vt:lpstr>
      <vt:lpstr>仿宋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本章主要内容</vt:lpstr>
      <vt:lpstr>计算机发展简史</vt:lpstr>
      <vt:lpstr>最古老的计算工具</vt:lpstr>
      <vt:lpstr>最古老的计算器</vt:lpstr>
      <vt:lpstr>1621年冈特计算尺</vt:lpstr>
      <vt:lpstr>达芬奇机械式计算机</vt:lpstr>
      <vt:lpstr>1642年 PASCAL(1623)  加法机</vt:lpstr>
      <vt:lpstr>Pascal 机械加法机   1642</vt:lpstr>
      <vt:lpstr>莱布尼兹乘法机</vt:lpstr>
      <vt:lpstr>程序控制思想的萌芽</vt:lpstr>
      <vt:lpstr>1805 Jacquard </vt:lpstr>
      <vt:lpstr>1821年Babbage差分机</vt:lpstr>
      <vt:lpstr>差分机 Difference Engine</vt:lpstr>
      <vt:lpstr>第一个程序媛  Ada Augusta </vt:lpstr>
      <vt:lpstr>飛鱼牌手摇计算机</vt:lpstr>
      <vt:lpstr>赫尔曼·霍勒斯制表机 ---  机械到电的飞跃</vt:lpstr>
      <vt:lpstr>Punched card</vt:lpstr>
      <vt:lpstr>赫尔曼·霍勒斯制表机</vt:lpstr>
      <vt:lpstr>1904年弗莱明发明真空电子二极管</vt:lpstr>
      <vt:lpstr>1906年弗雷斯特发明真空电子三极管</vt:lpstr>
      <vt:lpstr>1938年朱斯的Z系列计算机</vt:lpstr>
      <vt:lpstr>1943年英国“巨人”计算机  Colossus</vt:lpstr>
      <vt:lpstr>艾肯的MARK—I</vt:lpstr>
      <vt:lpstr>阿塔纳索夫ABC计算机</vt:lpstr>
      <vt:lpstr>世界上第一台电子数字计算机</vt:lpstr>
      <vt:lpstr>ENIAC</vt:lpstr>
      <vt:lpstr>Vacuum tube in  ENIAC</vt:lpstr>
      <vt:lpstr>Input Pannel (42)</vt:lpstr>
      <vt:lpstr>ENIAC Programming</vt:lpstr>
      <vt:lpstr>Debug (线路检查)</vt:lpstr>
      <vt:lpstr>ENIAC的问题</vt:lpstr>
      <vt:lpstr>现代电子计算机之父</vt:lpstr>
      <vt:lpstr>图林机 （图灵）</vt:lpstr>
      <vt:lpstr>1946-1959  第一代电子管计算机时代</vt:lpstr>
      <vt:lpstr>存储器的出现</vt:lpstr>
      <vt:lpstr>高级语言的出现</vt:lpstr>
      <vt:lpstr>1959-1964 晶体管造就第二代计算机</vt:lpstr>
      <vt:lpstr>1959-1964 晶体管造就第二代计算机</vt:lpstr>
      <vt:lpstr>1964-1970  第三代计算机</vt:lpstr>
      <vt:lpstr>第一台微型计算机：Altair 8800 </vt:lpstr>
      <vt:lpstr>Apple</vt:lpstr>
      <vt:lpstr>1981-PC元年</vt:lpstr>
      <vt:lpstr>计算机发展历程（每一代基础器件要知道）</vt:lpstr>
      <vt:lpstr>1965年 Moore’s Law</vt:lpstr>
      <vt:lpstr>计算设备体积随着半导体工业发展呈指数式缩小</vt:lpstr>
      <vt:lpstr>我国计算机技术的发展</vt:lpstr>
      <vt:lpstr>国产芯片现状</vt:lpstr>
      <vt:lpstr>指令集分类</vt:lpstr>
      <vt:lpstr>本章主要内容</vt:lpstr>
      <vt:lpstr>计算机硬件系统</vt:lpstr>
      <vt:lpstr>冯诺依曼思想（重点）</vt:lpstr>
      <vt:lpstr>冯诺依曼思想</vt:lpstr>
      <vt:lpstr>硬件：对数字操作的机器系统</vt:lpstr>
      <vt:lpstr>计算机软件系统</vt:lpstr>
      <vt:lpstr>本章主要内容</vt:lpstr>
      <vt:lpstr>计算机的层次结构</vt:lpstr>
      <vt:lpstr>本章主要内容</vt:lpstr>
      <vt:lpstr>计算机系统的性能评价</vt:lpstr>
      <vt:lpstr>计算机系统的性能评价</vt:lpstr>
      <vt:lpstr>CPU时间（时间指标）</vt:lpstr>
      <vt:lpstr>CPI   (Clock cycles Per Instruction)</vt:lpstr>
      <vt:lpstr>MIPS   (Million Instructions  Per Second) </vt:lpstr>
      <vt:lpstr>MFLOPS   (Million Floating-Point Operations Per Second) </vt:lpstr>
      <vt:lpstr>CPU执行时间</vt:lpstr>
      <vt:lpstr>例子</vt:lpstr>
      <vt:lpstr>计算机性能测试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WPS_1641788618</cp:lastModifiedBy>
  <cp:revision>1303</cp:revision>
  <dcterms:created xsi:type="dcterms:W3CDTF">2018-05-09T10:41:00Z</dcterms:created>
  <dcterms:modified xsi:type="dcterms:W3CDTF">2024-03-13T14:50:12Z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3CDEB9DBEB644EB89490DFF7093B7CFA</vt:lpwstr>
  </property>
</Properties>
</file>